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2.xml" ContentType="application/vnd.openxmlformats-officedocument.drawingml.chart+xml"/>
  <Override PartName="/ppt/drawings/drawing2.xml" ContentType="application/vnd.openxmlformats-officedocument.drawingml.chartshape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4" r:id="rId4"/>
  </p:sldMasterIdLst>
  <p:notesMasterIdLst>
    <p:notesMasterId r:id="rId3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Lst>
  <p:sldSz cx="12192000" cy="6858000"/>
  <p:notesSz cx="7315200" cy="96012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816">
          <p15:clr>
            <a:srgbClr val="A4A3A4"/>
          </p15:clr>
        </p15:guide>
        <p15:guide id="2" pos="1280">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A83FAB4-7501-436B-974A-44364C4B0026}" name="Baskerville, Kristin (CDC/GHC/DGHP)" initials="KB" userId="S::zsw0@cdc.gov::e5846ad4-249e-4a35-baa4-77ba58151c68"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F9C1FE3-9E07-4260-8C6D-4B7879A36F14}" v="1" dt="2025-11-21T18:08:42.168"/>
  </p1510:revLst>
</p1510:revInfo>
</file>

<file path=ppt/tableStyles.xml><?xml version="1.0" encoding="utf-8"?>
<a:tblStyleLst xmlns:a="http://schemas.openxmlformats.org/drawingml/2006/main" def="{89CFAC82-779D-45D3-8B2B-D7F46500359C}">
  <a:tblStyle styleId="{89CFAC82-779D-45D3-8B2B-D7F46500359C}"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AEC33E16-27A1-4379-AB56-2B1DB0225065}" styleName="Table_1">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BF1E8"/>
          </a:solidFill>
        </a:fill>
      </a:tcStyle>
    </a:wholeTbl>
    <a:band1H>
      <a:tcTxStyle/>
      <a:tcStyle>
        <a:tcBdr/>
        <a:fill>
          <a:solidFill>
            <a:srgbClr val="D4E2CE"/>
          </a:solidFill>
        </a:fill>
      </a:tcStyle>
    </a:band1H>
    <a:band2H>
      <a:tcTxStyle/>
      <a:tcStyle>
        <a:tcBdr/>
      </a:tcStyle>
    </a:band2H>
    <a:band1V>
      <a:tcTxStyle/>
      <a:tcStyle>
        <a:tcBdr/>
        <a:fill>
          <a:solidFill>
            <a:srgbClr val="D4E2CE"/>
          </a:solidFill>
        </a:fill>
      </a:tcStyle>
    </a:band1V>
    <a:band2V>
      <a:tcTxStyle/>
      <a:tcStyle>
        <a:tcBdr/>
      </a:tcStyle>
    </a:band2V>
    <a:lastCol>
      <a:tcTxStyle b="on" i="off">
        <a:font>
          <a:latin typeface="Arial"/>
          <a:ea typeface="Arial"/>
          <a:cs typeface="Arial"/>
        </a:font>
        <a:schemeClr val="lt1"/>
      </a:tcTxStyle>
      <a:tcStyle>
        <a:tcBdr/>
        <a:fill>
          <a:solidFill>
            <a:schemeClr val="accent6"/>
          </a:solidFill>
        </a:fill>
      </a:tcStyle>
    </a:lastCol>
    <a:firstCol>
      <a:tcTxStyle b="on" i="off">
        <a:font>
          <a:latin typeface="Arial"/>
          <a:ea typeface="Arial"/>
          <a:cs typeface="Arial"/>
        </a:font>
        <a:schemeClr val="lt1"/>
      </a:tcTxStyle>
      <a:tcStyle>
        <a:tcBdr/>
        <a:fill>
          <a:solidFill>
            <a:schemeClr val="accent6"/>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6"/>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6"/>
          </a:solidFill>
        </a:fill>
      </a:tcStyle>
    </a:firstRow>
    <a:neCell>
      <a:tcTxStyle/>
      <a:tcStyle>
        <a:tcBdr/>
      </a:tcStyle>
    </a:neCell>
    <a:nwCell>
      <a:tcTxStyle/>
      <a:tcStyle>
        <a:tcBdr/>
      </a:tcStyle>
    </a:nwCell>
  </a:tblStyle>
  <a:tblStyle styleId="{0756C427-3553-4915-806E-A3AC52AAE59E}" styleName="Table_2">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0301" autoAdjust="0"/>
  </p:normalViewPr>
  <p:slideViewPr>
    <p:cSldViewPr snapToGrid="0">
      <p:cViewPr varScale="1">
        <p:scale>
          <a:sx n="63" d="100"/>
          <a:sy n="63" d="100"/>
        </p:scale>
        <p:origin x="2316" y="48"/>
      </p:cViewPr>
      <p:guideLst>
        <p:guide orient="horz" pos="816"/>
        <p:guide pos="12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skerville, Kristin (CDC/GHC/DGHP)" userId="e5846ad4-249e-4a35-baa4-77ba58151c68" providerId="ADAL" clId="{613EFEC5-BEAB-4681-8F18-22D7E4BC25F2}"/>
    <pc:docChg chg="modSld modMainMaster modNotesMaster">
      <pc:chgData name="Baskerville, Kristin (CDC/GHC/DGHP)" userId="e5846ad4-249e-4a35-baa4-77ba58151c68" providerId="ADAL" clId="{613EFEC5-BEAB-4681-8F18-22D7E4BC25F2}" dt="2025-11-21T18:11:40.005" v="121" actId="255"/>
      <pc:docMkLst>
        <pc:docMk/>
      </pc:docMkLst>
      <pc:sldChg chg="modNotes">
        <pc:chgData name="Baskerville, Kristin (CDC/GHC/DGHP)" userId="e5846ad4-249e-4a35-baa4-77ba58151c68" providerId="ADAL" clId="{613EFEC5-BEAB-4681-8F18-22D7E4BC25F2}" dt="2025-11-21T18:08:42.168" v="116"/>
        <pc:sldMkLst>
          <pc:docMk/>
          <pc:sldMk cId="0" sldId="256"/>
        </pc:sldMkLst>
      </pc:sldChg>
      <pc:sldChg chg="modNotes">
        <pc:chgData name="Baskerville, Kristin (CDC/GHC/DGHP)" userId="e5846ad4-249e-4a35-baa4-77ba58151c68" providerId="ADAL" clId="{613EFEC5-BEAB-4681-8F18-22D7E4BC25F2}" dt="2025-11-21T18:08:42.168" v="116"/>
        <pc:sldMkLst>
          <pc:docMk/>
          <pc:sldMk cId="0" sldId="257"/>
        </pc:sldMkLst>
      </pc:sldChg>
      <pc:sldChg chg="modNotes">
        <pc:chgData name="Baskerville, Kristin (CDC/GHC/DGHP)" userId="e5846ad4-249e-4a35-baa4-77ba58151c68" providerId="ADAL" clId="{613EFEC5-BEAB-4681-8F18-22D7E4BC25F2}" dt="2025-11-21T18:08:42.168" v="116"/>
        <pc:sldMkLst>
          <pc:docMk/>
          <pc:sldMk cId="0" sldId="258"/>
        </pc:sldMkLst>
      </pc:sldChg>
      <pc:sldChg chg="modNotes">
        <pc:chgData name="Baskerville, Kristin (CDC/GHC/DGHP)" userId="e5846ad4-249e-4a35-baa4-77ba58151c68" providerId="ADAL" clId="{613EFEC5-BEAB-4681-8F18-22D7E4BC25F2}" dt="2025-11-21T18:08:42.168" v="116"/>
        <pc:sldMkLst>
          <pc:docMk/>
          <pc:sldMk cId="0" sldId="259"/>
        </pc:sldMkLst>
      </pc:sldChg>
      <pc:sldChg chg="modNotes">
        <pc:chgData name="Baskerville, Kristin (CDC/GHC/DGHP)" userId="e5846ad4-249e-4a35-baa4-77ba58151c68" providerId="ADAL" clId="{613EFEC5-BEAB-4681-8F18-22D7E4BC25F2}" dt="2025-11-21T18:08:42.168" v="116"/>
        <pc:sldMkLst>
          <pc:docMk/>
          <pc:sldMk cId="0" sldId="260"/>
        </pc:sldMkLst>
      </pc:sldChg>
      <pc:sldChg chg="modNotes">
        <pc:chgData name="Baskerville, Kristin (CDC/GHC/DGHP)" userId="e5846ad4-249e-4a35-baa4-77ba58151c68" providerId="ADAL" clId="{613EFEC5-BEAB-4681-8F18-22D7E4BC25F2}" dt="2025-11-21T18:08:42.168" v="116"/>
        <pc:sldMkLst>
          <pc:docMk/>
          <pc:sldMk cId="0" sldId="261"/>
        </pc:sldMkLst>
      </pc:sldChg>
      <pc:sldChg chg="modNotes">
        <pc:chgData name="Baskerville, Kristin (CDC/GHC/DGHP)" userId="e5846ad4-249e-4a35-baa4-77ba58151c68" providerId="ADAL" clId="{613EFEC5-BEAB-4681-8F18-22D7E4BC25F2}" dt="2025-11-21T18:08:42.168" v="116"/>
        <pc:sldMkLst>
          <pc:docMk/>
          <pc:sldMk cId="0" sldId="262"/>
        </pc:sldMkLst>
      </pc:sldChg>
      <pc:sldChg chg="modNotes modNotesTx">
        <pc:chgData name="Baskerville, Kristin (CDC/GHC/DGHP)" userId="e5846ad4-249e-4a35-baa4-77ba58151c68" providerId="ADAL" clId="{613EFEC5-BEAB-4681-8F18-22D7E4BC25F2}" dt="2025-11-21T18:09:58.307" v="117" actId="255"/>
        <pc:sldMkLst>
          <pc:docMk/>
          <pc:sldMk cId="0" sldId="263"/>
        </pc:sldMkLst>
      </pc:sldChg>
      <pc:sldChg chg="modNotes">
        <pc:chgData name="Baskerville, Kristin (CDC/GHC/DGHP)" userId="e5846ad4-249e-4a35-baa4-77ba58151c68" providerId="ADAL" clId="{613EFEC5-BEAB-4681-8F18-22D7E4BC25F2}" dt="2025-11-21T18:08:42.168" v="116"/>
        <pc:sldMkLst>
          <pc:docMk/>
          <pc:sldMk cId="0" sldId="264"/>
        </pc:sldMkLst>
      </pc:sldChg>
      <pc:sldChg chg="modNotes">
        <pc:chgData name="Baskerville, Kristin (CDC/GHC/DGHP)" userId="e5846ad4-249e-4a35-baa4-77ba58151c68" providerId="ADAL" clId="{613EFEC5-BEAB-4681-8F18-22D7E4BC25F2}" dt="2025-11-21T18:08:42.168" v="116"/>
        <pc:sldMkLst>
          <pc:docMk/>
          <pc:sldMk cId="0" sldId="265"/>
        </pc:sldMkLst>
      </pc:sldChg>
      <pc:sldChg chg="modNotes">
        <pc:chgData name="Baskerville, Kristin (CDC/GHC/DGHP)" userId="e5846ad4-249e-4a35-baa4-77ba58151c68" providerId="ADAL" clId="{613EFEC5-BEAB-4681-8F18-22D7E4BC25F2}" dt="2025-11-21T18:08:42.168" v="116"/>
        <pc:sldMkLst>
          <pc:docMk/>
          <pc:sldMk cId="0" sldId="266"/>
        </pc:sldMkLst>
      </pc:sldChg>
      <pc:sldChg chg="modNotes">
        <pc:chgData name="Baskerville, Kristin (CDC/GHC/DGHP)" userId="e5846ad4-249e-4a35-baa4-77ba58151c68" providerId="ADAL" clId="{613EFEC5-BEAB-4681-8F18-22D7E4BC25F2}" dt="2025-11-21T18:08:42.168" v="116"/>
        <pc:sldMkLst>
          <pc:docMk/>
          <pc:sldMk cId="0" sldId="267"/>
        </pc:sldMkLst>
      </pc:sldChg>
      <pc:sldChg chg="modNotes">
        <pc:chgData name="Baskerville, Kristin (CDC/GHC/DGHP)" userId="e5846ad4-249e-4a35-baa4-77ba58151c68" providerId="ADAL" clId="{613EFEC5-BEAB-4681-8F18-22D7E4BC25F2}" dt="2025-11-21T18:08:42.168" v="116"/>
        <pc:sldMkLst>
          <pc:docMk/>
          <pc:sldMk cId="0" sldId="268"/>
        </pc:sldMkLst>
      </pc:sldChg>
      <pc:sldChg chg="modNotes modNotesTx">
        <pc:chgData name="Baskerville, Kristin (CDC/GHC/DGHP)" userId="e5846ad4-249e-4a35-baa4-77ba58151c68" providerId="ADAL" clId="{613EFEC5-BEAB-4681-8F18-22D7E4BC25F2}" dt="2025-11-21T18:10:38.766" v="118" actId="207"/>
        <pc:sldMkLst>
          <pc:docMk/>
          <pc:sldMk cId="0" sldId="269"/>
        </pc:sldMkLst>
      </pc:sldChg>
      <pc:sldChg chg="modNotes">
        <pc:chgData name="Baskerville, Kristin (CDC/GHC/DGHP)" userId="e5846ad4-249e-4a35-baa4-77ba58151c68" providerId="ADAL" clId="{613EFEC5-BEAB-4681-8F18-22D7E4BC25F2}" dt="2025-11-21T18:08:42.168" v="116"/>
        <pc:sldMkLst>
          <pc:docMk/>
          <pc:sldMk cId="0" sldId="270"/>
        </pc:sldMkLst>
      </pc:sldChg>
      <pc:sldChg chg="modNotes">
        <pc:chgData name="Baskerville, Kristin (CDC/GHC/DGHP)" userId="e5846ad4-249e-4a35-baa4-77ba58151c68" providerId="ADAL" clId="{613EFEC5-BEAB-4681-8F18-22D7E4BC25F2}" dt="2025-11-21T18:08:42.168" v="116"/>
        <pc:sldMkLst>
          <pc:docMk/>
          <pc:sldMk cId="0" sldId="271"/>
        </pc:sldMkLst>
      </pc:sldChg>
      <pc:sldChg chg="modNotes">
        <pc:chgData name="Baskerville, Kristin (CDC/GHC/DGHP)" userId="e5846ad4-249e-4a35-baa4-77ba58151c68" providerId="ADAL" clId="{613EFEC5-BEAB-4681-8F18-22D7E4BC25F2}" dt="2025-11-21T18:08:42.168" v="116"/>
        <pc:sldMkLst>
          <pc:docMk/>
          <pc:sldMk cId="0" sldId="272"/>
        </pc:sldMkLst>
      </pc:sldChg>
      <pc:sldChg chg="modSp mod modNotes modNotesTx">
        <pc:chgData name="Baskerville, Kristin (CDC/GHC/DGHP)" userId="e5846ad4-249e-4a35-baa4-77ba58151c68" providerId="ADAL" clId="{613EFEC5-BEAB-4681-8F18-22D7E4BC25F2}" dt="2025-11-21T18:08:42.168" v="116"/>
        <pc:sldMkLst>
          <pc:docMk/>
          <pc:sldMk cId="0" sldId="273"/>
        </pc:sldMkLst>
        <pc:graphicFrameChg chg="modGraphic">
          <ac:chgData name="Baskerville, Kristin (CDC/GHC/DGHP)" userId="e5846ad4-249e-4a35-baa4-77ba58151c68" providerId="ADAL" clId="{613EFEC5-BEAB-4681-8F18-22D7E4BC25F2}" dt="2025-10-31T19:03:54.261" v="23" actId="20577"/>
          <ac:graphicFrameMkLst>
            <pc:docMk/>
            <pc:sldMk cId="0" sldId="273"/>
            <ac:graphicFrameMk id="447" creationId="{00000000-0000-0000-0000-000000000000}"/>
          </ac:graphicFrameMkLst>
        </pc:graphicFrameChg>
        <pc:graphicFrameChg chg="mod modGraphic">
          <ac:chgData name="Baskerville, Kristin (CDC/GHC/DGHP)" userId="e5846ad4-249e-4a35-baa4-77ba58151c68" providerId="ADAL" clId="{613EFEC5-BEAB-4681-8F18-22D7E4BC25F2}" dt="2025-10-31T19:10:57.747" v="105" actId="115"/>
          <ac:graphicFrameMkLst>
            <pc:docMk/>
            <pc:sldMk cId="0" sldId="273"/>
            <ac:graphicFrameMk id="448" creationId="{00000000-0000-0000-0000-000000000000}"/>
          </ac:graphicFrameMkLst>
        </pc:graphicFrameChg>
      </pc:sldChg>
      <pc:sldChg chg="modSp mod modNotes">
        <pc:chgData name="Baskerville, Kristin (CDC/GHC/DGHP)" userId="e5846ad4-249e-4a35-baa4-77ba58151c68" providerId="ADAL" clId="{613EFEC5-BEAB-4681-8F18-22D7E4BC25F2}" dt="2025-11-21T18:08:42.168" v="116"/>
        <pc:sldMkLst>
          <pc:docMk/>
          <pc:sldMk cId="0" sldId="274"/>
        </pc:sldMkLst>
        <pc:graphicFrameChg chg="modGraphic">
          <ac:chgData name="Baskerville, Kristin (CDC/GHC/DGHP)" userId="e5846ad4-249e-4a35-baa4-77ba58151c68" providerId="ADAL" clId="{613EFEC5-BEAB-4681-8F18-22D7E4BC25F2}" dt="2025-10-31T19:09:10.766" v="104" actId="20577"/>
          <ac:graphicFrameMkLst>
            <pc:docMk/>
            <pc:sldMk cId="0" sldId="274"/>
            <ac:graphicFrameMk id="455" creationId="{00000000-0000-0000-0000-000000000000}"/>
          </ac:graphicFrameMkLst>
        </pc:graphicFrameChg>
      </pc:sldChg>
      <pc:sldChg chg="modNotes modNotesTx">
        <pc:chgData name="Baskerville, Kristin (CDC/GHC/DGHP)" userId="e5846ad4-249e-4a35-baa4-77ba58151c68" providerId="ADAL" clId="{613EFEC5-BEAB-4681-8F18-22D7E4BC25F2}" dt="2025-11-21T18:11:20.517" v="120" actId="12"/>
        <pc:sldMkLst>
          <pc:docMk/>
          <pc:sldMk cId="0" sldId="275"/>
        </pc:sldMkLst>
      </pc:sldChg>
      <pc:sldChg chg="modNotes">
        <pc:chgData name="Baskerville, Kristin (CDC/GHC/DGHP)" userId="e5846ad4-249e-4a35-baa4-77ba58151c68" providerId="ADAL" clId="{613EFEC5-BEAB-4681-8F18-22D7E4BC25F2}" dt="2025-11-21T18:08:42.168" v="116"/>
        <pc:sldMkLst>
          <pc:docMk/>
          <pc:sldMk cId="0" sldId="276"/>
        </pc:sldMkLst>
      </pc:sldChg>
      <pc:sldChg chg="modNotes">
        <pc:chgData name="Baskerville, Kristin (CDC/GHC/DGHP)" userId="e5846ad4-249e-4a35-baa4-77ba58151c68" providerId="ADAL" clId="{613EFEC5-BEAB-4681-8F18-22D7E4BC25F2}" dt="2025-11-21T18:08:42.168" v="116"/>
        <pc:sldMkLst>
          <pc:docMk/>
          <pc:sldMk cId="0" sldId="277"/>
        </pc:sldMkLst>
      </pc:sldChg>
      <pc:sldChg chg="modSp mod modNotes">
        <pc:chgData name="Baskerville, Kristin (CDC/GHC/DGHP)" userId="e5846ad4-249e-4a35-baa4-77ba58151c68" providerId="ADAL" clId="{613EFEC5-BEAB-4681-8F18-22D7E4BC25F2}" dt="2025-11-21T18:08:42.168" v="116"/>
        <pc:sldMkLst>
          <pc:docMk/>
          <pc:sldMk cId="0" sldId="278"/>
        </pc:sldMkLst>
        <pc:spChg chg="mod">
          <ac:chgData name="Baskerville, Kristin (CDC/GHC/DGHP)" userId="e5846ad4-249e-4a35-baa4-77ba58151c68" providerId="ADAL" clId="{613EFEC5-BEAB-4681-8F18-22D7E4BC25F2}" dt="2025-11-20T03:20:17.527" v="109" actId="20577"/>
          <ac:spMkLst>
            <pc:docMk/>
            <pc:sldMk cId="0" sldId="278"/>
            <ac:spMk id="495" creationId="{00000000-0000-0000-0000-000000000000}"/>
          </ac:spMkLst>
        </pc:spChg>
      </pc:sldChg>
      <pc:sldChg chg="modSp mod modNotes modNotesTx">
        <pc:chgData name="Baskerville, Kristin (CDC/GHC/DGHP)" userId="e5846ad4-249e-4a35-baa4-77ba58151c68" providerId="ADAL" clId="{613EFEC5-BEAB-4681-8F18-22D7E4BC25F2}" dt="2025-11-21T18:11:40.005" v="121" actId="255"/>
        <pc:sldMkLst>
          <pc:docMk/>
          <pc:sldMk cId="0" sldId="279"/>
        </pc:sldMkLst>
        <pc:spChg chg="mod">
          <ac:chgData name="Baskerville, Kristin (CDC/GHC/DGHP)" userId="e5846ad4-249e-4a35-baa4-77ba58151c68" providerId="ADAL" clId="{613EFEC5-BEAB-4681-8F18-22D7E4BC25F2}" dt="2025-11-20T03:20:26.917" v="112" actId="20577"/>
          <ac:spMkLst>
            <pc:docMk/>
            <pc:sldMk cId="0" sldId="279"/>
            <ac:spMk id="502" creationId="{00000000-0000-0000-0000-000000000000}"/>
          </ac:spMkLst>
        </pc:spChg>
      </pc:sldChg>
      <pc:sldChg chg="modSp mod modNotes">
        <pc:chgData name="Baskerville, Kristin (CDC/GHC/DGHP)" userId="e5846ad4-249e-4a35-baa4-77ba58151c68" providerId="ADAL" clId="{613EFEC5-BEAB-4681-8F18-22D7E4BC25F2}" dt="2025-11-21T18:08:42.168" v="116"/>
        <pc:sldMkLst>
          <pc:docMk/>
          <pc:sldMk cId="0" sldId="280"/>
        </pc:sldMkLst>
        <pc:spChg chg="mod">
          <ac:chgData name="Baskerville, Kristin (CDC/GHC/DGHP)" userId="e5846ad4-249e-4a35-baa4-77ba58151c68" providerId="ADAL" clId="{613EFEC5-BEAB-4681-8F18-22D7E4BC25F2}" dt="2025-11-20T03:20:36.645" v="115" actId="20577"/>
          <ac:spMkLst>
            <pc:docMk/>
            <pc:sldMk cId="0" sldId="280"/>
            <ac:spMk id="509" creationId="{00000000-0000-0000-0000-000000000000}"/>
          </ac:spMkLst>
        </pc:spChg>
      </pc:sldChg>
      <pc:sldChg chg="modNotes">
        <pc:chgData name="Baskerville, Kristin (CDC/GHC/DGHP)" userId="e5846ad4-249e-4a35-baa4-77ba58151c68" providerId="ADAL" clId="{613EFEC5-BEAB-4681-8F18-22D7E4BC25F2}" dt="2025-11-21T18:08:42.168" v="116"/>
        <pc:sldMkLst>
          <pc:docMk/>
          <pc:sldMk cId="0" sldId="281"/>
        </pc:sldMkLst>
      </pc:sldChg>
      <pc:sldChg chg="modNotes">
        <pc:chgData name="Baskerville, Kristin (CDC/GHC/DGHP)" userId="e5846ad4-249e-4a35-baa4-77ba58151c68" providerId="ADAL" clId="{613EFEC5-BEAB-4681-8F18-22D7E4BC25F2}" dt="2025-11-21T18:08:42.168" v="116"/>
        <pc:sldMkLst>
          <pc:docMk/>
          <pc:sldMk cId="0" sldId="282"/>
        </pc:sldMkLst>
      </pc:sldChg>
      <pc:sldChg chg="modNotes">
        <pc:chgData name="Baskerville, Kristin (CDC/GHC/DGHP)" userId="e5846ad4-249e-4a35-baa4-77ba58151c68" providerId="ADAL" clId="{613EFEC5-BEAB-4681-8F18-22D7E4BC25F2}" dt="2025-11-21T18:08:42.168" v="116"/>
        <pc:sldMkLst>
          <pc:docMk/>
          <pc:sldMk cId="0" sldId="283"/>
        </pc:sldMkLst>
      </pc:sldChg>
      <pc:sldChg chg="modNotes">
        <pc:chgData name="Baskerville, Kristin (CDC/GHC/DGHP)" userId="e5846ad4-249e-4a35-baa4-77ba58151c68" providerId="ADAL" clId="{613EFEC5-BEAB-4681-8F18-22D7E4BC25F2}" dt="2025-11-21T18:08:42.168" v="116"/>
        <pc:sldMkLst>
          <pc:docMk/>
          <pc:sldMk cId="0" sldId="284"/>
        </pc:sldMkLst>
      </pc:sldChg>
      <pc:sldMasterChg chg="modSldLayout">
        <pc:chgData name="Baskerville, Kristin (CDC/GHC/DGHP)" userId="e5846ad4-249e-4a35-baa4-77ba58151c68" providerId="ADAL" clId="{613EFEC5-BEAB-4681-8F18-22D7E4BC25F2}" dt="2025-11-20T03:19:15.864" v="106" actId="2711"/>
        <pc:sldMasterMkLst>
          <pc:docMk/>
          <pc:sldMasterMk cId="0" sldId="2147483684"/>
        </pc:sldMasterMkLst>
        <pc:sldLayoutChg chg="modSp mod">
          <pc:chgData name="Baskerville, Kristin (CDC/GHC/DGHP)" userId="e5846ad4-249e-4a35-baa4-77ba58151c68" providerId="ADAL" clId="{613EFEC5-BEAB-4681-8F18-22D7E4BC25F2}" dt="2025-11-20T03:19:15.864" v="106" actId="2711"/>
          <pc:sldLayoutMkLst>
            <pc:docMk/>
            <pc:sldMasterMk cId="0" sldId="2147483684"/>
            <pc:sldLayoutMk cId="0" sldId="2147483648"/>
          </pc:sldLayoutMkLst>
          <pc:spChg chg="mod">
            <ac:chgData name="Baskerville, Kristin (CDC/GHC/DGHP)" userId="e5846ad4-249e-4a35-baa4-77ba58151c68" providerId="ADAL" clId="{613EFEC5-BEAB-4681-8F18-22D7E4BC25F2}" dt="2025-11-20T03:19:15.864" v="106" actId="2711"/>
            <ac:spMkLst>
              <pc:docMk/>
              <pc:sldMasterMk cId="0" sldId="2147483684"/>
              <pc:sldLayoutMk cId="0" sldId="2147483648"/>
              <ac:spMk id="20" creationId="{00000000-0000-0000-0000-000000000000}"/>
            </ac:spMkLst>
          </pc:spChg>
        </pc:sldLayoutChg>
      </pc:sldMasterChg>
    </pc:docChg>
  </pc:docChgLst>
  <pc:docChgLst>
    <pc:chgData name="Baskerville, Kristin (CDC/GHC/DGHP)" userId="e5846ad4-249e-4a35-baa4-77ba58151c68" providerId="ADAL" clId="{71289DEA-E285-41DD-B1F9-BF5BEF4B5509}"/>
    <pc:docChg chg="modSld">
      <pc:chgData name="Baskerville, Kristin (CDC/GHC/DGHP)" userId="e5846ad4-249e-4a35-baa4-77ba58151c68" providerId="ADAL" clId="{71289DEA-E285-41DD-B1F9-BF5BEF4B5509}" dt="2025-10-21T16:10:34.178" v="111" actId="20577"/>
      <pc:docMkLst>
        <pc:docMk/>
      </pc:docMkLst>
      <pc:sldChg chg="modSp mod">
        <pc:chgData name="Baskerville, Kristin (CDC/GHC/DGHP)" userId="e5846ad4-249e-4a35-baa4-77ba58151c68" providerId="ADAL" clId="{71289DEA-E285-41DD-B1F9-BF5BEF4B5509}" dt="2025-10-21T16:10:34.178" v="111" actId="20577"/>
        <pc:sldMkLst>
          <pc:docMk/>
          <pc:sldMk cId="0" sldId="266"/>
        </pc:sldMkLst>
      </pc:sldChg>
      <pc:sldChg chg="modSp mod">
        <pc:chgData name="Baskerville, Kristin (CDC/GHC/DGHP)" userId="e5846ad4-249e-4a35-baa4-77ba58151c68" providerId="ADAL" clId="{71289DEA-E285-41DD-B1F9-BF5BEF4B5509}" dt="2025-10-21T16:10:16.718" v="109" actId="20577"/>
        <pc:sldMkLst>
          <pc:docMk/>
          <pc:sldMk cId="0" sldId="267"/>
        </pc:sldMkLst>
      </pc:sldChg>
    </pc:docChg>
  </pc:docChgLst>
  <pc:docChgLst>
    <pc:chgData name="Baskerville, Kristin (CDC/GHC/DGHP)" userId="e5846ad4-249e-4a35-baa4-77ba58151c68" providerId="ADAL" clId="{67CB5ED8-3448-4F7E-8F03-7BE0B1BB95FD}"/>
    <pc:docChg chg="undo custSel modSld">
      <pc:chgData name="Baskerville, Kristin (CDC/GHC/DGHP)" userId="e5846ad4-249e-4a35-baa4-77ba58151c68" providerId="ADAL" clId="{67CB5ED8-3448-4F7E-8F03-7BE0B1BB95FD}" dt="2025-06-23T00:43:01.439" v="38" actId="1076"/>
      <pc:docMkLst>
        <pc:docMk/>
      </pc:docMkLst>
      <pc:sldChg chg="modSp mod modNotesTx">
        <pc:chgData name="Baskerville, Kristin (CDC/GHC/DGHP)" userId="e5846ad4-249e-4a35-baa4-77ba58151c68" providerId="ADAL" clId="{67CB5ED8-3448-4F7E-8F03-7BE0B1BB95FD}" dt="2025-06-23T00:32:54.978" v="7" actId="20577"/>
        <pc:sldMkLst>
          <pc:docMk/>
          <pc:sldMk cId="0" sldId="264"/>
        </pc:sldMkLst>
      </pc:sldChg>
      <pc:sldChg chg="modNotesTx">
        <pc:chgData name="Baskerville, Kristin (CDC/GHC/DGHP)" userId="e5846ad4-249e-4a35-baa4-77ba58151c68" providerId="ADAL" clId="{67CB5ED8-3448-4F7E-8F03-7BE0B1BB95FD}" dt="2025-06-23T00:37:11.942" v="22" actId="6549"/>
        <pc:sldMkLst>
          <pc:docMk/>
          <pc:sldMk cId="0" sldId="265"/>
        </pc:sldMkLst>
      </pc:sldChg>
      <pc:sldChg chg="addSp delSp modSp mod modNotesTx">
        <pc:chgData name="Baskerville, Kristin (CDC/GHC/DGHP)" userId="e5846ad4-249e-4a35-baa4-77ba58151c68" providerId="ADAL" clId="{67CB5ED8-3448-4F7E-8F03-7BE0B1BB95FD}" dt="2025-06-23T00:43:01.439" v="38" actId="1076"/>
        <pc:sldMkLst>
          <pc:docMk/>
          <pc:sldMk cId="0" sldId="266"/>
        </pc:sldMkLst>
      </pc:sldChg>
    </pc:docChg>
  </pc:docChgLst>
  <pc:docChgLst>
    <pc:chgData name="Baskerville, Kristin (CDC/GHC/DGHP)" userId="e5846ad4-249e-4a35-baa4-77ba58151c68" providerId="ADAL" clId="{C2AA0950-BF08-46E9-AFAE-63C6B7E25F61}"/>
    <pc:docChg chg="modSld">
      <pc:chgData name="Baskerville, Kristin (CDC/GHC/DGHP)" userId="e5846ad4-249e-4a35-baa4-77ba58151c68" providerId="ADAL" clId="{C2AA0950-BF08-46E9-AFAE-63C6B7E25F61}" dt="2025-03-13T16:10:43.949" v="47" actId="20577"/>
      <pc:docMkLst>
        <pc:docMk/>
      </pc:docMkLst>
      <pc:sldChg chg="modSp mod">
        <pc:chgData name="Baskerville, Kristin (CDC/GHC/DGHP)" userId="e5846ad4-249e-4a35-baa4-77ba58151c68" providerId="ADAL" clId="{C2AA0950-BF08-46E9-AFAE-63C6B7E25F61}" dt="2025-03-13T16:09:41" v="23" actId="20577"/>
        <pc:sldMkLst>
          <pc:docMk/>
          <pc:sldMk cId="0" sldId="278"/>
        </pc:sldMkLst>
      </pc:sldChg>
      <pc:sldChg chg="modSp mod">
        <pc:chgData name="Baskerville, Kristin (CDC/GHC/DGHP)" userId="e5846ad4-249e-4a35-baa4-77ba58151c68" providerId="ADAL" clId="{C2AA0950-BF08-46E9-AFAE-63C6B7E25F61}" dt="2025-03-13T16:10:43.949" v="47" actId="20577"/>
        <pc:sldMkLst>
          <pc:docMk/>
          <pc:sldMk cId="0" sldId="279"/>
        </pc:sldMkLst>
      </pc:sldChg>
    </pc:docChg>
  </pc:docChgLst>
</pc:chgInfo>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92233009708746"/>
          <c:y val="0.21462264150943441"/>
          <c:w val="0.88106796116504638"/>
          <c:h val="0.57547169811320764"/>
        </c:manualLayout>
      </c:layout>
      <c:barChart>
        <c:barDir val="col"/>
        <c:grouping val="clustered"/>
        <c:varyColors val="0"/>
        <c:ser>
          <c:idx val="0"/>
          <c:order val="0"/>
          <c:spPr>
            <a:solidFill>
              <a:srgbClr val="F7941D"/>
            </a:solidFill>
            <a:ln w="14065">
              <a:solidFill>
                <a:srgbClr val="000000"/>
              </a:solidFill>
              <a:prstDash val="solid"/>
            </a:ln>
          </c:spPr>
          <c:invertIfNegative val="0"/>
          <c:dLbls>
            <c:spPr>
              <a:noFill/>
              <a:ln w="28130">
                <a:noFill/>
              </a:ln>
            </c:spPr>
            <c:txPr>
              <a:bodyPr/>
              <a:lstStyle/>
              <a:p>
                <a:pPr>
                  <a:defRPr sz="1200" b="1" i="0" u="none" strike="noStrike" baseline="0">
                    <a:solidFill>
                      <a:srgbClr val="000000"/>
                    </a:solidFill>
                    <a:latin typeface="Arial"/>
                    <a:ea typeface="Arial"/>
                    <a:cs typeface="Aria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'2010_Q1_Q4'!$A$3:$A$17</c:f>
              <c:strCache>
                <c:ptCount val="15"/>
                <c:pt idx="0">
                  <c:v>Agency A</c:v>
                </c:pt>
                <c:pt idx="1">
                  <c:v>Agency B</c:v>
                </c:pt>
                <c:pt idx="2">
                  <c:v>Agency C</c:v>
                </c:pt>
                <c:pt idx="3">
                  <c:v>Agency D</c:v>
                </c:pt>
                <c:pt idx="4">
                  <c:v>Agency E</c:v>
                </c:pt>
                <c:pt idx="5">
                  <c:v>Agency F</c:v>
                </c:pt>
                <c:pt idx="6">
                  <c:v>Agency G</c:v>
                </c:pt>
                <c:pt idx="7">
                  <c:v>Agency H</c:v>
                </c:pt>
                <c:pt idx="8">
                  <c:v>Agency I</c:v>
                </c:pt>
                <c:pt idx="9">
                  <c:v>Agency J</c:v>
                </c:pt>
                <c:pt idx="10">
                  <c:v>Agency K</c:v>
                </c:pt>
                <c:pt idx="11">
                  <c:v>Agency X</c:v>
                </c:pt>
                <c:pt idx="12">
                  <c:v>Agency M</c:v>
                </c:pt>
                <c:pt idx="13">
                  <c:v>Agency N</c:v>
                </c:pt>
                <c:pt idx="14">
                  <c:v>Agency O</c:v>
                </c:pt>
              </c:strCache>
            </c:strRef>
          </c:cat>
          <c:val>
            <c:numRef>
              <c:f>'2010_Q1_Q4'!$B$3:$B$17</c:f>
              <c:numCache>
                <c:formatCode>0%</c:formatCode>
                <c:ptCount val="15"/>
                <c:pt idx="0">
                  <c:v>0.78352553542009884</c:v>
                </c:pt>
                <c:pt idx="1">
                  <c:v>1</c:v>
                </c:pt>
                <c:pt idx="2">
                  <c:v>0.65728900255754474</c:v>
                </c:pt>
                <c:pt idx="3">
                  <c:v>0.7</c:v>
                </c:pt>
                <c:pt idx="4">
                  <c:v>0.83210195788695973</c:v>
                </c:pt>
                <c:pt idx="5">
                  <c:v>0.96039603960396036</c:v>
                </c:pt>
                <c:pt idx="6">
                  <c:v>0.92779126213592233</c:v>
                </c:pt>
                <c:pt idx="7">
                  <c:v>0.88044692737430164</c:v>
                </c:pt>
                <c:pt idx="8">
                  <c:v>0.89</c:v>
                </c:pt>
                <c:pt idx="9">
                  <c:v>0.78006695853721353</c:v>
                </c:pt>
                <c:pt idx="10">
                  <c:v>0.96292257360959654</c:v>
                </c:pt>
                <c:pt idx="11">
                  <c:v>0.36</c:v>
                </c:pt>
                <c:pt idx="12">
                  <c:v>0.71212121212121215</c:v>
                </c:pt>
                <c:pt idx="13">
                  <c:v>0.85</c:v>
                </c:pt>
                <c:pt idx="14">
                  <c:v>0.62773722627737227</c:v>
                </c:pt>
              </c:numCache>
            </c:numRef>
          </c:val>
          <c:extLst>
            <c:ext xmlns:c16="http://schemas.microsoft.com/office/drawing/2014/chart" uri="{C3380CC4-5D6E-409C-BE32-E72D297353CC}">
              <c16:uniqueId val="{00000000-5D64-4145-9A53-5D90427E78DB}"/>
            </c:ext>
          </c:extLst>
        </c:ser>
        <c:dLbls>
          <c:showLegendKey val="0"/>
          <c:showVal val="1"/>
          <c:showCatName val="0"/>
          <c:showSerName val="0"/>
          <c:showPercent val="0"/>
          <c:showBubbleSize val="0"/>
        </c:dLbls>
        <c:gapWidth val="100"/>
        <c:axId val="65596416"/>
        <c:axId val="67151744"/>
      </c:barChart>
      <c:catAx>
        <c:axId val="65596416"/>
        <c:scaling>
          <c:orientation val="minMax"/>
        </c:scaling>
        <c:delete val="0"/>
        <c:axPos val="b"/>
        <c:numFmt formatCode="General" sourceLinked="1"/>
        <c:majorTickMark val="out"/>
        <c:minorTickMark val="none"/>
        <c:tickLblPos val="nextTo"/>
        <c:spPr>
          <a:ln w="3516">
            <a:solidFill>
              <a:srgbClr val="000000"/>
            </a:solidFill>
            <a:prstDash val="solid"/>
          </a:ln>
        </c:spPr>
        <c:txPr>
          <a:bodyPr rot="-5400000" vert="horz"/>
          <a:lstStyle/>
          <a:p>
            <a:pPr>
              <a:defRPr sz="1191" b="1" i="0" u="none" strike="noStrike" baseline="0">
                <a:solidFill>
                  <a:srgbClr val="000000"/>
                </a:solidFill>
                <a:latin typeface="Arial"/>
                <a:ea typeface="Arial"/>
                <a:cs typeface="Arial"/>
              </a:defRPr>
            </a:pPr>
            <a:endParaRPr lang="fr-FR"/>
          </a:p>
        </c:txPr>
        <c:crossAx val="67151744"/>
        <c:crosses val="autoZero"/>
        <c:auto val="1"/>
        <c:lblAlgn val="ctr"/>
        <c:lblOffset val="100"/>
        <c:tickLblSkip val="1"/>
        <c:tickMarkSkip val="1"/>
        <c:noMultiLvlLbl val="0"/>
      </c:catAx>
      <c:valAx>
        <c:axId val="67151744"/>
        <c:scaling>
          <c:orientation val="minMax"/>
          <c:max val="1"/>
          <c:min val="0"/>
        </c:scaling>
        <c:delete val="0"/>
        <c:axPos val="l"/>
        <c:majorGridlines>
          <c:spPr>
            <a:ln>
              <a:noFill/>
            </a:ln>
          </c:spPr>
        </c:majorGridlines>
        <c:title>
          <c:tx>
            <c:rich>
              <a:bodyPr/>
              <a:lstStyle/>
              <a:p>
                <a:pPr>
                  <a:defRPr sz="1800" b="1" i="0" u="none" strike="noStrike" baseline="0">
                    <a:solidFill>
                      <a:srgbClr val="000000"/>
                    </a:solidFill>
                    <a:latin typeface="Arial"/>
                    <a:ea typeface="Arial"/>
                    <a:cs typeface="Arial"/>
                  </a:defRPr>
                </a:pPr>
                <a:r>
                  <a:rPr lang="fr-FR" sz="1800" noProof="0" dirty="0"/>
                  <a:t>% de données complètes</a:t>
                </a:r>
              </a:p>
            </c:rich>
          </c:tx>
          <c:layout>
            <c:manualLayout>
              <c:xMode val="edge"/>
              <c:yMode val="edge"/>
              <c:x val="2.8766890249829888E-3"/>
              <c:y val="0.24167907502786795"/>
            </c:manualLayout>
          </c:layout>
          <c:overlay val="0"/>
          <c:spPr>
            <a:noFill/>
            <a:ln w="28130">
              <a:noFill/>
            </a:ln>
          </c:spPr>
        </c:title>
        <c:numFmt formatCode="0%" sourceLinked="1"/>
        <c:majorTickMark val="out"/>
        <c:minorTickMark val="none"/>
        <c:tickLblPos val="nextTo"/>
        <c:spPr>
          <a:ln w="3516">
            <a:solidFill>
              <a:srgbClr val="000000"/>
            </a:solidFill>
            <a:prstDash val="solid"/>
          </a:ln>
        </c:spPr>
        <c:txPr>
          <a:bodyPr rot="0" vert="horz"/>
          <a:lstStyle/>
          <a:p>
            <a:pPr>
              <a:defRPr sz="1400" b="0" i="0" u="none" strike="noStrike" baseline="0">
                <a:solidFill>
                  <a:srgbClr val="000000"/>
                </a:solidFill>
                <a:latin typeface="Arial"/>
                <a:ea typeface="Arial"/>
                <a:cs typeface="Arial"/>
              </a:defRPr>
            </a:pPr>
            <a:endParaRPr lang="fr-FR"/>
          </a:p>
        </c:txPr>
        <c:crossAx val="65596416"/>
        <c:crosses val="autoZero"/>
        <c:crossBetween val="between"/>
        <c:majorUnit val="0.2"/>
      </c:valAx>
      <c:spPr>
        <a:noFill/>
        <a:ln w="14065">
          <a:noFill/>
          <a:prstDash val="solid"/>
        </a:ln>
      </c:spPr>
    </c:plotArea>
    <c:plotVisOnly val="1"/>
    <c:dispBlanksAs val="gap"/>
    <c:showDLblsOverMax val="0"/>
  </c:chart>
  <c:spPr>
    <a:noFill/>
    <a:ln w="3516">
      <a:noFill/>
      <a:prstDash val="solid"/>
    </a:ln>
  </c:spPr>
  <c:txPr>
    <a:bodyPr/>
    <a:lstStyle/>
    <a:p>
      <a:pPr>
        <a:defRPr sz="1191" b="0" i="0" u="none" strike="noStrike" baseline="0">
          <a:solidFill>
            <a:srgbClr val="000000"/>
          </a:solidFill>
          <a:latin typeface="Arial"/>
          <a:ea typeface="Arial"/>
          <a:cs typeface="Arial"/>
        </a:defRPr>
      </a:pPr>
      <a:endParaRPr lang="fr-FR"/>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826544021025069"/>
          <c:y val="0.2037698806586041"/>
          <c:w val="0.86990801576872878"/>
          <c:h val="0.58432549889116869"/>
        </c:manualLayout>
      </c:layout>
      <c:barChart>
        <c:barDir val="col"/>
        <c:grouping val="clustered"/>
        <c:varyColors val="0"/>
        <c:ser>
          <c:idx val="0"/>
          <c:order val="0"/>
          <c:spPr>
            <a:solidFill>
              <a:srgbClr val="F7941D"/>
            </a:solidFill>
            <a:ln w="15225">
              <a:solidFill>
                <a:srgbClr val="000000"/>
              </a:solidFill>
              <a:prstDash val="solid"/>
            </a:ln>
          </c:spPr>
          <c:invertIfNegative val="0"/>
          <c:dLbls>
            <c:dLbl>
              <c:idx val="3"/>
              <c:layout>
                <c:manualLayout>
                  <c:x val="0"/>
                  <c:y val="-2.891882710867827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5FB-41D8-AECC-89D94D4EA9DD}"/>
                </c:ext>
              </c:extLst>
            </c:dLbl>
            <c:dLbl>
              <c:idx val="4"/>
              <c:layout>
                <c:manualLayout>
                  <c:x val="-1.5432098765432098E-3"/>
                  <c:y val="-5.25796856521423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5FB-41D8-AECC-89D94D4EA9DD}"/>
                </c:ext>
              </c:extLst>
            </c:dLbl>
            <c:dLbl>
              <c:idx val="7"/>
              <c:layout>
                <c:manualLayout>
                  <c:x val="0"/>
                  <c:y val="-2.628984282607118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65FB-41D8-AECC-89D94D4EA9DD}"/>
                </c:ext>
              </c:extLst>
            </c:dLbl>
            <c:dLbl>
              <c:idx val="8"/>
              <c:layout>
                <c:manualLayout>
                  <c:x val="-3.0864197530864196E-3"/>
                  <c:y val="-2.366085854346404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5FB-41D8-AECC-89D94D4EA9DD}"/>
                </c:ext>
              </c:extLst>
            </c:dLbl>
            <c:dLbl>
              <c:idx val="9"/>
              <c:layout>
                <c:manualLayout>
                  <c:x val="3.0864197530864196E-3"/>
                  <c:y val="-2.103187426085695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65FB-41D8-AECC-89D94D4EA9DD}"/>
                </c:ext>
              </c:extLst>
            </c:dLbl>
            <c:dLbl>
              <c:idx val="11"/>
              <c:layout>
                <c:manualLayout>
                  <c:x val="0"/>
                  <c:y val="-4.995070136953520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5FB-41D8-AECC-89D94D4EA9DD}"/>
                </c:ext>
              </c:extLst>
            </c:dLbl>
            <c:dLbl>
              <c:idx val="13"/>
              <c:layout>
                <c:manualLayout>
                  <c:x val="1.5432098765432098E-3"/>
                  <c:y val="-2.103187426085695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65FB-41D8-AECC-89D94D4EA9DD}"/>
                </c:ext>
              </c:extLst>
            </c:dLbl>
            <c:spPr>
              <a:noFill/>
              <a:ln w="30450">
                <a:noFill/>
              </a:ln>
            </c:spPr>
            <c:txPr>
              <a:bodyPr/>
              <a:lstStyle/>
              <a:p>
                <a:pPr>
                  <a:defRPr sz="1200" b="1" i="0" u="none" strike="noStrike" baseline="0">
                    <a:solidFill>
                      <a:srgbClr val="000000"/>
                    </a:solidFill>
                    <a:latin typeface="Arial"/>
                    <a:ea typeface="Arial"/>
                    <a:cs typeface="Aria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'2010_Q1_Q4'!$A$3:$A$17</c:f>
              <c:strCache>
                <c:ptCount val="15"/>
                <c:pt idx="0">
                  <c:v>Agency A</c:v>
                </c:pt>
                <c:pt idx="1">
                  <c:v>Agency B</c:v>
                </c:pt>
                <c:pt idx="2">
                  <c:v>Agency C</c:v>
                </c:pt>
                <c:pt idx="3">
                  <c:v>Agency D</c:v>
                </c:pt>
                <c:pt idx="4">
                  <c:v>Agency E</c:v>
                </c:pt>
                <c:pt idx="5">
                  <c:v>Agency F</c:v>
                </c:pt>
                <c:pt idx="6">
                  <c:v>Agency G</c:v>
                </c:pt>
                <c:pt idx="7">
                  <c:v>Agency H</c:v>
                </c:pt>
                <c:pt idx="8">
                  <c:v>Agency I</c:v>
                </c:pt>
                <c:pt idx="9">
                  <c:v>Agency J</c:v>
                </c:pt>
                <c:pt idx="10">
                  <c:v>Agency K</c:v>
                </c:pt>
                <c:pt idx="11">
                  <c:v>Agency X</c:v>
                </c:pt>
                <c:pt idx="12">
                  <c:v>Agency M</c:v>
                </c:pt>
                <c:pt idx="13">
                  <c:v>Agency N</c:v>
                </c:pt>
                <c:pt idx="14">
                  <c:v>Agency O</c:v>
                </c:pt>
              </c:strCache>
            </c:strRef>
          </c:cat>
          <c:val>
            <c:numRef>
              <c:f>'2010_Q1_Q4'!$D$3:$D$17</c:f>
              <c:numCache>
                <c:formatCode>0%</c:formatCode>
                <c:ptCount val="15"/>
                <c:pt idx="0">
                  <c:v>1</c:v>
                </c:pt>
                <c:pt idx="1">
                  <c:v>1</c:v>
                </c:pt>
                <c:pt idx="2">
                  <c:v>0.99634146341463414</c:v>
                </c:pt>
                <c:pt idx="3">
                  <c:v>0.75000000000000311</c:v>
                </c:pt>
                <c:pt idx="4">
                  <c:v>0.8936170212765957</c:v>
                </c:pt>
                <c:pt idx="5">
                  <c:v>0.98434622467771637</c:v>
                </c:pt>
                <c:pt idx="6">
                  <c:v>0.99740596627756151</c:v>
                </c:pt>
                <c:pt idx="7">
                  <c:v>0.91096146651702203</c:v>
                </c:pt>
                <c:pt idx="8">
                  <c:v>0.88593749999999949</c:v>
                </c:pt>
                <c:pt idx="9">
                  <c:v>0.9</c:v>
                </c:pt>
                <c:pt idx="10">
                  <c:v>0.98648648648648651</c:v>
                </c:pt>
                <c:pt idx="11">
                  <c:v>0.87000000000000299</c:v>
                </c:pt>
                <c:pt idx="12">
                  <c:v>0.85000000000000064</c:v>
                </c:pt>
                <c:pt idx="13">
                  <c:v>0.9</c:v>
                </c:pt>
                <c:pt idx="14">
                  <c:v>0.85714285714285765</c:v>
                </c:pt>
              </c:numCache>
            </c:numRef>
          </c:val>
          <c:extLst>
            <c:ext xmlns:c16="http://schemas.microsoft.com/office/drawing/2014/chart" uri="{C3380CC4-5D6E-409C-BE32-E72D297353CC}">
              <c16:uniqueId val="{00000007-65FB-41D8-AECC-89D94D4EA9DD}"/>
            </c:ext>
          </c:extLst>
        </c:ser>
        <c:dLbls>
          <c:showLegendKey val="0"/>
          <c:showVal val="1"/>
          <c:showCatName val="0"/>
          <c:showSerName val="0"/>
          <c:showPercent val="0"/>
          <c:showBubbleSize val="0"/>
        </c:dLbls>
        <c:gapWidth val="100"/>
        <c:axId val="79643008"/>
        <c:axId val="79645696"/>
      </c:barChart>
      <c:catAx>
        <c:axId val="79643008"/>
        <c:scaling>
          <c:orientation val="minMax"/>
        </c:scaling>
        <c:delete val="0"/>
        <c:axPos val="b"/>
        <c:numFmt formatCode="General" sourceLinked="1"/>
        <c:majorTickMark val="out"/>
        <c:minorTickMark val="none"/>
        <c:tickLblPos val="nextTo"/>
        <c:spPr>
          <a:ln w="3806">
            <a:solidFill>
              <a:srgbClr val="000000"/>
            </a:solidFill>
            <a:prstDash val="solid"/>
          </a:ln>
        </c:spPr>
        <c:txPr>
          <a:bodyPr rot="-5400000" vert="horz"/>
          <a:lstStyle/>
          <a:p>
            <a:pPr>
              <a:defRPr sz="1289" b="1" i="0" u="none" strike="noStrike" baseline="0">
                <a:solidFill>
                  <a:srgbClr val="000000"/>
                </a:solidFill>
                <a:latin typeface="Arial"/>
                <a:ea typeface="Arial"/>
                <a:cs typeface="Arial"/>
              </a:defRPr>
            </a:pPr>
            <a:endParaRPr lang="fr-FR"/>
          </a:p>
        </c:txPr>
        <c:crossAx val="79645696"/>
        <c:crosses val="autoZero"/>
        <c:auto val="1"/>
        <c:lblAlgn val="ctr"/>
        <c:lblOffset val="100"/>
        <c:tickLblSkip val="1"/>
        <c:tickMarkSkip val="1"/>
        <c:noMultiLvlLbl val="0"/>
      </c:catAx>
      <c:valAx>
        <c:axId val="79645696"/>
        <c:scaling>
          <c:orientation val="minMax"/>
          <c:max val="1"/>
          <c:min val="0"/>
        </c:scaling>
        <c:delete val="0"/>
        <c:axPos val="l"/>
        <c:title>
          <c:tx>
            <c:rich>
              <a:bodyPr/>
              <a:lstStyle/>
              <a:p>
                <a:pPr>
                  <a:defRPr lang="fr-FR" sz="1800" b="1" i="0" u="none" strike="noStrike" baseline="0" noProof="0">
                    <a:solidFill>
                      <a:srgbClr val="000000"/>
                    </a:solidFill>
                    <a:latin typeface="Arial"/>
                    <a:ea typeface="Arial"/>
                    <a:cs typeface="Arial"/>
                  </a:defRPr>
                </a:pPr>
                <a:r>
                  <a:rPr lang="fr-FR" sz="1500" noProof="0" dirty="0"/>
                  <a:t>% de données complètes</a:t>
                </a:r>
              </a:p>
            </c:rich>
          </c:tx>
          <c:layout>
            <c:manualLayout>
              <c:xMode val="edge"/>
              <c:yMode val="edge"/>
              <c:x val="0"/>
              <c:y val="0.24580408623715216"/>
            </c:manualLayout>
          </c:layout>
          <c:overlay val="0"/>
          <c:spPr>
            <a:noFill/>
            <a:ln w="30450">
              <a:noFill/>
            </a:ln>
          </c:spPr>
        </c:title>
        <c:numFmt formatCode="0%" sourceLinked="1"/>
        <c:majorTickMark val="out"/>
        <c:minorTickMark val="none"/>
        <c:tickLblPos val="nextTo"/>
        <c:spPr>
          <a:ln w="3806">
            <a:solidFill>
              <a:srgbClr val="000000"/>
            </a:solidFill>
            <a:prstDash val="solid"/>
          </a:ln>
        </c:spPr>
        <c:txPr>
          <a:bodyPr rot="0" vert="horz"/>
          <a:lstStyle/>
          <a:p>
            <a:pPr>
              <a:defRPr sz="1400" b="0" i="0" u="none" strike="noStrike" baseline="0">
                <a:solidFill>
                  <a:srgbClr val="000000"/>
                </a:solidFill>
                <a:latin typeface="Arial"/>
                <a:ea typeface="Arial"/>
                <a:cs typeface="Arial"/>
              </a:defRPr>
            </a:pPr>
            <a:endParaRPr lang="fr-FR"/>
          </a:p>
        </c:txPr>
        <c:crossAx val="79643008"/>
        <c:crosses val="autoZero"/>
        <c:crossBetween val="between"/>
        <c:majorUnit val="0.2"/>
      </c:valAx>
      <c:spPr>
        <a:noFill/>
        <a:ln w="15225">
          <a:noFill/>
          <a:prstDash val="solid"/>
        </a:ln>
      </c:spPr>
    </c:plotArea>
    <c:plotVisOnly val="1"/>
    <c:dispBlanksAs val="gap"/>
    <c:showDLblsOverMax val="0"/>
  </c:chart>
  <c:spPr>
    <a:noFill/>
    <a:ln w="3806">
      <a:noFill/>
      <a:prstDash val="solid"/>
    </a:ln>
  </c:spPr>
  <c:txPr>
    <a:bodyPr/>
    <a:lstStyle/>
    <a:p>
      <a:pPr>
        <a:defRPr sz="1289" b="0" i="0" u="none" strike="noStrike" baseline="0">
          <a:solidFill>
            <a:srgbClr val="000000"/>
          </a:solidFill>
          <a:latin typeface="Arial"/>
          <a:ea typeface="Arial"/>
          <a:cs typeface="Arial"/>
        </a:defRPr>
      </a:pPr>
      <a:endParaRPr lang="fr-FR"/>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fr-FR" sz="2800" b="1" noProof="0" dirty="0">
              <a:solidFill>
                <a:schemeClr val="tx1"/>
              </a:solidFill>
              <a:latin typeface="+mn-lt"/>
            </a:rPr>
            <a:t>Détecter, diagnostique</a:t>
          </a:r>
        </a:p>
      </dgm:t>
    </dgm:pt>
    <dgm:pt modelId="{FB260FCA-968B-4532-B7C0-C7E4458DAA50}" type="parTrans" cxnId="{03E7EA8F-C6C9-4D96-85BC-5402EDBD62F6}">
      <dgm:prSet/>
      <dgm:spPr/>
      <dgm:t>
        <a:bodyPr/>
        <a:lstStyle/>
        <a:p>
          <a:endParaRPr lang="fr-FR" noProof="0" dirty="0"/>
        </a:p>
      </dgm:t>
    </dgm:pt>
    <dgm:pt modelId="{9EFDDFF1-2279-486B-9F12-EA5F590C8C00}" type="sibTrans" cxnId="{03E7EA8F-C6C9-4D96-85BC-5402EDBD62F6}">
      <dgm:prSet/>
      <dgm:spPr>
        <a:solidFill>
          <a:srgbClr val="00943B"/>
        </a:solidFill>
        <a:ln>
          <a:noFill/>
        </a:ln>
      </dgm:spPr>
      <dgm:t>
        <a:bodyPr/>
        <a:lstStyle/>
        <a:p>
          <a:endParaRPr lang="fr-FR" noProof="0" dirty="0"/>
        </a:p>
      </dgm:t>
    </dgm:pt>
    <dgm:pt modelId="{C93BFA43-C0F0-4D8C-8530-4A21A2D3204E}">
      <dgm:prSet phldrT="[Text]" custT="1"/>
      <dgm:spPr>
        <a:solidFill>
          <a:schemeClr val="bg1"/>
        </a:solidFill>
        <a:ln w="28575">
          <a:solidFill>
            <a:schemeClr val="tx1"/>
          </a:solidFill>
        </a:ln>
      </dgm:spPr>
      <dgm:t>
        <a:bodyPr/>
        <a:lstStyle/>
        <a:p>
          <a:r>
            <a:rPr lang="fr-FR" sz="2800" b="1" noProof="0" dirty="0">
              <a:solidFill>
                <a:schemeClr val="tx1"/>
              </a:solidFill>
              <a:latin typeface="+mn-lt"/>
            </a:rPr>
            <a:t>Collecter</a:t>
          </a:r>
        </a:p>
      </dgm:t>
    </dgm:pt>
    <dgm:pt modelId="{9765D9CD-EF3A-452D-9EA9-5487042B2018}" type="parTrans" cxnId="{7AE24D85-6EBC-4169-9E2B-3D31F5DD533C}">
      <dgm:prSet/>
      <dgm:spPr/>
      <dgm:t>
        <a:bodyPr/>
        <a:lstStyle/>
        <a:p>
          <a:endParaRPr lang="fr-FR" noProof="0" dirty="0"/>
        </a:p>
      </dgm:t>
    </dgm:pt>
    <dgm:pt modelId="{14C6ACC0-9A20-4A31-9323-11A5312A8790}" type="sibTrans" cxnId="{7AE24D85-6EBC-4169-9E2B-3D31F5DD533C}">
      <dgm:prSet/>
      <dgm:spPr/>
      <dgm:t>
        <a:bodyPr/>
        <a:lstStyle/>
        <a:p>
          <a:endParaRPr lang="fr-FR" noProof="0" dirty="0"/>
        </a:p>
      </dgm:t>
    </dgm:pt>
    <dgm:pt modelId="{FA237A2E-C526-4388-8C57-CACFFBE14482}">
      <dgm:prSet phldrT="[Text]" custT="1"/>
      <dgm:spPr>
        <a:solidFill>
          <a:schemeClr val="bg1"/>
        </a:solidFill>
        <a:ln w="28575">
          <a:solidFill>
            <a:schemeClr val="tx1"/>
          </a:solidFill>
        </a:ln>
      </dgm:spPr>
      <dgm:t>
        <a:bodyPr/>
        <a:lstStyle/>
        <a:p>
          <a:r>
            <a:rPr lang="fr-FR" sz="2800" b="1" noProof="0" dirty="0">
              <a:solidFill>
                <a:schemeClr val="tx1"/>
              </a:solidFill>
              <a:latin typeface="+mn-lt"/>
            </a:rPr>
            <a:t>Compiler, analyser</a:t>
          </a:r>
        </a:p>
      </dgm:t>
    </dgm:pt>
    <dgm:pt modelId="{BE914DF7-8329-4ABF-A71E-F5D40D6578C3}" type="parTrans" cxnId="{BC2F50EA-991E-4C55-A67A-F74585DC2A48}">
      <dgm:prSet/>
      <dgm:spPr/>
      <dgm:t>
        <a:bodyPr/>
        <a:lstStyle/>
        <a:p>
          <a:endParaRPr lang="fr-FR" noProof="0" dirty="0"/>
        </a:p>
      </dgm:t>
    </dgm:pt>
    <dgm:pt modelId="{CF168877-46ED-4EF8-A595-769BD9638DF0}" type="sibTrans" cxnId="{BC2F50EA-991E-4C55-A67A-F74585DC2A48}">
      <dgm:prSet/>
      <dgm:spPr/>
      <dgm:t>
        <a:bodyPr/>
        <a:lstStyle/>
        <a:p>
          <a:endParaRPr lang="fr-FR" noProof="0" dirty="0"/>
        </a:p>
      </dgm:t>
    </dgm:pt>
    <dgm:pt modelId="{E92DDBA3-7A28-46DA-913C-765734FDD153}">
      <dgm:prSet phldrT="[Text]" custT="1"/>
      <dgm:spPr>
        <a:solidFill>
          <a:schemeClr val="bg1"/>
        </a:solidFill>
        <a:ln w="28575">
          <a:solidFill>
            <a:schemeClr val="tx1"/>
          </a:solidFill>
        </a:ln>
      </dgm:spPr>
      <dgm:t>
        <a:bodyPr/>
        <a:lstStyle/>
        <a:p>
          <a:r>
            <a:rPr lang="fr-FR" sz="2800" b="1" noProof="0" dirty="0">
              <a:solidFill>
                <a:schemeClr val="tx1"/>
              </a:solidFill>
              <a:latin typeface="+mn-lt"/>
            </a:rPr>
            <a:t>Interpréter</a:t>
          </a:r>
        </a:p>
      </dgm:t>
    </dgm:pt>
    <dgm:pt modelId="{2B45E9E5-D7FF-4F92-8BFA-4D32B0F2927B}" type="parTrans" cxnId="{C950ED09-DF7C-4709-9E02-15921BEDBFF3}">
      <dgm:prSet/>
      <dgm:spPr/>
      <dgm:t>
        <a:bodyPr/>
        <a:lstStyle/>
        <a:p>
          <a:endParaRPr lang="fr-FR" noProof="0" dirty="0"/>
        </a:p>
      </dgm:t>
    </dgm:pt>
    <dgm:pt modelId="{6068EEB7-7E6E-427F-9467-3C9735AE205D}" type="sibTrans" cxnId="{C950ED09-DF7C-4709-9E02-15921BEDBFF3}">
      <dgm:prSet/>
      <dgm:spPr/>
      <dgm:t>
        <a:bodyPr/>
        <a:lstStyle/>
        <a:p>
          <a:endParaRPr lang="fr-FR" noProof="0" dirty="0"/>
        </a:p>
      </dgm:t>
    </dgm:pt>
    <dgm:pt modelId="{C7EE9216-F411-4BAB-897B-D2E3D4AA3C70}">
      <dgm:prSet phldrT="[Text]" custT="1"/>
      <dgm:spPr>
        <a:solidFill>
          <a:schemeClr val="bg1"/>
        </a:solidFill>
        <a:ln w="28575">
          <a:solidFill>
            <a:schemeClr val="tx1"/>
          </a:solidFill>
        </a:ln>
      </dgm:spPr>
      <dgm:t>
        <a:bodyPr/>
        <a:lstStyle/>
        <a:p>
          <a:r>
            <a:rPr lang="fr-FR" sz="2800" b="1" noProof="0" dirty="0">
              <a:solidFill>
                <a:schemeClr val="tx1"/>
              </a:solidFill>
              <a:latin typeface="+mn-lt"/>
            </a:rPr>
            <a:t>Agir</a:t>
          </a:r>
        </a:p>
      </dgm:t>
    </dgm:pt>
    <dgm:pt modelId="{FA231D2B-1989-4D30-A8FE-ABEC0F278957}" type="parTrans" cxnId="{963EB135-48FB-451D-BE53-FAEEEF4F717B}">
      <dgm:prSet/>
      <dgm:spPr/>
      <dgm:t>
        <a:bodyPr/>
        <a:lstStyle/>
        <a:p>
          <a:endParaRPr lang="fr-FR" noProof="0" dirty="0"/>
        </a:p>
      </dgm:t>
    </dgm:pt>
    <dgm:pt modelId="{BE80A37D-3C75-4FC8-9768-AAD4ADC8664A}" type="sibTrans" cxnId="{963EB135-48FB-451D-BE53-FAEEEF4F717B}">
      <dgm:prSet/>
      <dgm:spPr/>
      <dgm:t>
        <a:bodyPr/>
        <a:lstStyle/>
        <a:p>
          <a:endParaRPr lang="fr-FR" noProof="0" dirty="0"/>
        </a:p>
      </dgm:t>
    </dgm:pt>
    <dgm:pt modelId="{26DB14CD-EFE5-45C5-BA9B-0741D9AB0491}">
      <dgm:prSet phldrT="[Text]" custT="1"/>
      <dgm:spPr>
        <a:solidFill>
          <a:schemeClr val="bg1"/>
        </a:solidFill>
        <a:ln w="28575">
          <a:solidFill>
            <a:schemeClr val="tx1"/>
          </a:solidFill>
        </a:ln>
      </dgm:spPr>
      <dgm:t>
        <a:bodyPr/>
        <a:lstStyle/>
        <a:p>
          <a:r>
            <a:rPr lang="fr-FR" sz="2800" b="1" noProof="0" dirty="0">
              <a:solidFill>
                <a:schemeClr val="tx1"/>
              </a:solidFill>
              <a:latin typeface="+mn-lt"/>
            </a:rPr>
            <a:t>Communiquer</a:t>
          </a:r>
        </a:p>
      </dgm:t>
    </dgm:pt>
    <dgm:pt modelId="{12DAC2CD-BDDF-46C6-B789-4ADD0ABFB623}" type="parTrans" cxnId="{CAE0F8CE-9B0D-443D-A2DE-F50A01F0FBEC}">
      <dgm:prSet/>
      <dgm:spPr/>
      <dgm:t>
        <a:bodyPr/>
        <a:lstStyle/>
        <a:p>
          <a:endParaRPr lang="fr-FR" noProof="0" dirty="0"/>
        </a:p>
      </dgm:t>
    </dgm:pt>
    <dgm:pt modelId="{D2B9AB04-9D0E-4FE8-BD3C-D4052D46AA6F}" type="sibTrans" cxnId="{CAE0F8CE-9B0D-443D-A2DE-F50A01F0FBEC}">
      <dgm:prSet/>
      <dgm:spPr/>
      <dgm:t>
        <a:bodyPr/>
        <a:lstStyle/>
        <a:p>
          <a:endParaRPr lang="fr-FR" noProof="0" dirty="0"/>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37342">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7006"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012"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07898" y="-214617"/>
          <a:ext cx="7267426" cy="4909295"/>
        </a:xfrm>
        <a:prstGeom prst="circularArrow">
          <a:avLst>
            <a:gd name="adj1" fmla="val 5274"/>
            <a:gd name="adj2" fmla="val 312630"/>
            <a:gd name="adj3" fmla="val 13509548"/>
            <a:gd name="adj4" fmla="val 17561606"/>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746410" y="1619"/>
          <a:ext cx="2590402"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Détecter, diagnostique</a:t>
          </a:r>
        </a:p>
      </dsp:txBody>
      <dsp:txXfrm>
        <a:off x="3792446" y="47655"/>
        <a:ext cx="2498330" cy="850976"/>
      </dsp:txXfrm>
    </dsp:sp>
    <dsp:sp modelId="{1695DC22-9A36-4B48-AEFF-7E4FDFC1713F}">
      <dsp:nvSpPr>
        <dsp:cNvPr id="0" name=""/>
        <dsp:cNvSpPr/>
      </dsp:nvSpPr>
      <dsp:spPr>
        <a:xfrm>
          <a:off x="6968160" y="928908"/>
          <a:ext cx="1886096"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Collecter</a:t>
          </a:r>
        </a:p>
      </dsp:txBody>
      <dsp:txXfrm>
        <a:off x="7014196" y="974944"/>
        <a:ext cx="1794024" cy="850976"/>
      </dsp:txXfrm>
    </dsp:sp>
    <dsp:sp modelId="{07166AA7-B419-46BE-8707-58768C01B0F0}">
      <dsp:nvSpPr>
        <dsp:cNvPr id="0" name=""/>
        <dsp:cNvSpPr/>
      </dsp:nvSpPr>
      <dsp:spPr>
        <a:xfrm>
          <a:off x="6841342" y="2986004"/>
          <a:ext cx="2018236"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Compiler, analyser</a:t>
          </a:r>
        </a:p>
      </dsp:txBody>
      <dsp:txXfrm>
        <a:off x="6887378" y="3032040"/>
        <a:ext cx="1926164" cy="850976"/>
      </dsp:txXfrm>
    </dsp:sp>
    <dsp:sp modelId="{03ED3239-7976-43C1-9470-0A426C83A8ED}">
      <dsp:nvSpPr>
        <dsp:cNvPr id="0" name=""/>
        <dsp:cNvSpPr/>
      </dsp:nvSpPr>
      <dsp:spPr>
        <a:xfrm>
          <a:off x="4042386" y="3986440"/>
          <a:ext cx="2131515"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Interpréter</a:t>
          </a:r>
        </a:p>
      </dsp:txBody>
      <dsp:txXfrm>
        <a:off x="4088422" y="4032476"/>
        <a:ext cx="2039443" cy="850976"/>
      </dsp:txXfrm>
    </dsp:sp>
    <dsp:sp modelId="{CB7BE2BC-AC16-42C7-9D95-B7BD321D88D7}">
      <dsp:nvSpPr>
        <dsp:cNvPr id="0" name=""/>
        <dsp:cNvSpPr/>
      </dsp:nvSpPr>
      <dsp:spPr>
        <a:xfrm>
          <a:off x="700521" y="3028598"/>
          <a:ext cx="2725107"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Communiquer</a:t>
          </a:r>
        </a:p>
      </dsp:txBody>
      <dsp:txXfrm>
        <a:off x="746557" y="3074634"/>
        <a:ext cx="2633035" cy="850976"/>
      </dsp:txXfrm>
    </dsp:sp>
    <dsp:sp modelId="{74BED3F0-1F3F-4B93-9710-4F13C5417E70}">
      <dsp:nvSpPr>
        <dsp:cNvPr id="0" name=""/>
        <dsp:cNvSpPr/>
      </dsp:nvSpPr>
      <dsp:spPr>
        <a:xfrm>
          <a:off x="638161" y="928910"/>
          <a:ext cx="2219558"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Agir</a:t>
          </a:r>
        </a:p>
      </dsp:txBody>
      <dsp:txXfrm>
        <a:off x="684197" y="974946"/>
        <a:ext cx="2127486" cy="850976"/>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0.2885</cdr:x>
      <cdr:y>0.8025</cdr:y>
    </cdr:from>
    <cdr:to>
      <cdr:x>0.32825</cdr:x>
      <cdr:y>0.9805</cdr:y>
    </cdr:to>
    <cdr:sp macro="" textlink="">
      <cdr:nvSpPr>
        <cdr:cNvPr id="54273" name="Rectangle 1"/>
        <cdr:cNvSpPr>
          <a:spLocks xmlns:a="http://schemas.openxmlformats.org/drawingml/2006/main" noChangeArrowheads="1"/>
        </cdr:cNvSpPr>
      </cdr:nvSpPr>
      <cdr:spPr bwMode="auto">
        <a:xfrm xmlns:a="http://schemas.openxmlformats.org/drawingml/2006/main">
          <a:off x="2264321" y="3240977"/>
          <a:ext cx="311982" cy="71887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0.2295</cdr:x>
      <cdr:y>0.8025</cdr:y>
    </cdr:from>
    <cdr:to>
      <cdr:x>0.2665</cdr:x>
      <cdr:y>0.9805</cdr:y>
    </cdr:to>
    <cdr:sp macro="" textlink="">
      <cdr:nvSpPr>
        <cdr:cNvPr id="54274" name="Rectangle 2"/>
        <cdr:cNvSpPr>
          <a:spLocks xmlns:a="http://schemas.openxmlformats.org/drawingml/2006/main" noChangeArrowheads="1"/>
        </cdr:cNvSpPr>
      </cdr:nvSpPr>
      <cdr:spPr bwMode="auto">
        <a:xfrm xmlns:a="http://schemas.openxmlformats.org/drawingml/2006/main">
          <a:off x="1801254" y="3240977"/>
          <a:ext cx="290398" cy="71887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0.12037</cdr:x>
      <cdr:y>0.80447</cdr:y>
    </cdr:from>
    <cdr:to>
      <cdr:x>0.15837</cdr:x>
      <cdr:y>0.98247</cdr:y>
    </cdr:to>
    <cdr:sp macro="" textlink="">
      <cdr:nvSpPr>
        <cdr:cNvPr id="54275" name="Rectangle 3"/>
        <cdr:cNvSpPr>
          <a:spLocks xmlns:a="http://schemas.openxmlformats.org/drawingml/2006/main" noChangeArrowheads="1"/>
        </cdr:cNvSpPr>
      </cdr:nvSpPr>
      <cdr:spPr bwMode="auto">
        <a:xfrm xmlns:a="http://schemas.openxmlformats.org/drawingml/2006/main">
          <a:off x="990600" y="3886200"/>
          <a:ext cx="312725" cy="859876"/>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0.34675</cdr:x>
      <cdr:y>0.8025</cdr:y>
    </cdr:from>
    <cdr:to>
      <cdr:x>0.38275</cdr:x>
      <cdr:y>0.9805</cdr:y>
    </cdr:to>
    <cdr:sp macro="" textlink="">
      <cdr:nvSpPr>
        <cdr:cNvPr id="54276" name="Rectangle 4"/>
        <cdr:cNvSpPr>
          <a:spLocks xmlns:a="http://schemas.openxmlformats.org/drawingml/2006/main" noChangeArrowheads="1"/>
        </cdr:cNvSpPr>
      </cdr:nvSpPr>
      <cdr:spPr bwMode="auto">
        <a:xfrm xmlns:a="http://schemas.openxmlformats.org/drawingml/2006/main">
          <a:off x="2721502" y="3240977"/>
          <a:ext cx="282550" cy="71887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0.4085</cdr:x>
      <cdr:y>0.8025</cdr:y>
    </cdr:from>
    <cdr:to>
      <cdr:x>0.4445</cdr:x>
      <cdr:y>0.9805</cdr:y>
    </cdr:to>
    <cdr:sp macro="" textlink="">
      <cdr:nvSpPr>
        <cdr:cNvPr id="54277" name="Rectangle 5"/>
        <cdr:cNvSpPr>
          <a:spLocks xmlns:a="http://schemas.openxmlformats.org/drawingml/2006/main" noChangeArrowheads="1"/>
        </cdr:cNvSpPr>
      </cdr:nvSpPr>
      <cdr:spPr bwMode="auto">
        <a:xfrm xmlns:a="http://schemas.openxmlformats.org/drawingml/2006/main">
          <a:off x="3206153" y="3240977"/>
          <a:ext cx="282550" cy="71887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0.4665</cdr:x>
      <cdr:y>0.8025</cdr:y>
    </cdr:from>
    <cdr:to>
      <cdr:x>0.50275</cdr:x>
      <cdr:y>0.9805</cdr:y>
    </cdr:to>
    <cdr:sp macro="" textlink="">
      <cdr:nvSpPr>
        <cdr:cNvPr id="54278" name="Rectangle 6"/>
        <cdr:cNvSpPr>
          <a:spLocks xmlns:a="http://schemas.openxmlformats.org/drawingml/2006/main" noChangeArrowheads="1"/>
        </cdr:cNvSpPr>
      </cdr:nvSpPr>
      <cdr:spPr bwMode="auto">
        <a:xfrm xmlns:a="http://schemas.openxmlformats.org/drawingml/2006/main">
          <a:off x="3661372" y="3240977"/>
          <a:ext cx="284512" cy="71887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0.5255</cdr:x>
      <cdr:y>0.8025</cdr:y>
    </cdr:from>
    <cdr:to>
      <cdr:x>0.5635</cdr:x>
      <cdr:y>0.9805</cdr:y>
    </cdr:to>
    <cdr:sp macro="" textlink="">
      <cdr:nvSpPr>
        <cdr:cNvPr id="54279" name="Rectangle 7"/>
        <cdr:cNvSpPr>
          <a:spLocks xmlns:a="http://schemas.openxmlformats.org/drawingml/2006/main" noChangeArrowheads="1"/>
        </cdr:cNvSpPr>
      </cdr:nvSpPr>
      <cdr:spPr bwMode="auto">
        <a:xfrm xmlns:a="http://schemas.openxmlformats.org/drawingml/2006/main">
          <a:off x="4124439" y="3240977"/>
          <a:ext cx="298247" cy="71887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0.59</cdr:x>
      <cdr:y>0.8025</cdr:y>
    </cdr:from>
    <cdr:to>
      <cdr:x>0.626</cdr:x>
      <cdr:y>0.9805</cdr:y>
    </cdr:to>
    <cdr:sp macro="" textlink="">
      <cdr:nvSpPr>
        <cdr:cNvPr id="54280" name="Rectangle 8"/>
        <cdr:cNvSpPr>
          <a:spLocks xmlns:a="http://schemas.openxmlformats.org/drawingml/2006/main" noChangeArrowheads="1"/>
        </cdr:cNvSpPr>
      </cdr:nvSpPr>
      <cdr:spPr bwMode="auto">
        <a:xfrm xmlns:a="http://schemas.openxmlformats.org/drawingml/2006/main">
          <a:off x="4630674" y="3240977"/>
          <a:ext cx="282550" cy="71887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0.649</cdr:x>
      <cdr:y>0.8025</cdr:y>
    </cdr:from>
    <cdr:to>
      <cdr:x>0.68675</cdr:x>
      <cdr:y>0.9805</cdr:y>
    </cdr:to>
    <cdr:sp macro="" textlink="">
      <cdr:nvSpPr>
        <cdr:cNvPr id="54281" name="Rectangle 9"/>
        <cdr:cNvSpPr>
          <a:spLocks xmlns:a="http://schemas.openxmlformats.org/drawingml/2006/main" noChangeArrowheads="1"/>
        </cdr:cNvSpPr>
      </cdr:nvSpPr>
      <cdr:spPr bwMode="auto">
        <a:xfrm xmlns:a="http://schemas.openxmlformats.org/drawingml/2006/main">
          <a:off x="5341010" y="3945122"/>
          <a:ext cx="310668" cy="875055"/>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0.70875</cdr:x>
      <cdr:y>0.8025</cdr:y>
    </cdr:from>
    <cdr:to>
      <cdr:x>0.744</cdr:x>
      <cdr:y>0.9805</cdr:y>
    </cdr:to>
    <cdr:sp macro="" textlink="">
      <cdr:nvSpPr>
        <cdr:cNvPr id="54282" name="Rectangle 10"/>
        <cdr:cNvSpPr>
          <a:spLocks xmlns:a="http://schemas.openxmlformats.org/drawingml/2006/main" noChangeArrowheads="1"/>
        </cdr:cNvSpPr>
      </cdr:nvSpPr>
      <cdr:spPr bwMode="auto">
        <a:xfrm xmlns:a="http://schemas.openxmlformats.org/drawingml/2006/main">
          <a:off x="5562695" y="3240977"/>
          <a:ext cx="276663" cy="71887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0.82325</cdr:x>
      <cdr:y>0.8025</cdr:y>
    </cdr:from>
    <cdr:to>
      <cdr:x>0.8595</cdr:x>
      <cdr:y>0.9805</cdr:y>
    </cdr:to>
    <cdr:sp macro="" textlink="">
      <cdr:nvSpPr>
        <cdr:cNvPr id="54283" name="Rectangle 11"/>
        <cdr:cNvSpPr>
          <a:spLocks xmlns:a="http://schemas.openxmlformats.org/drawingml/2006/main" noChangeArrowheads="1"/>
        </cdr:cNvSpPr>
      </cdr:nvSpPr>
      <cdr:spPr bwMode="auto">
        <a:xfrm xmlns:a="http://schemas.openxmlformats.org/drawingml/2006/main">
          <a:off x="6461360" y="3240977"/>
          <a:ext cx="284512" cy="71887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0.885</cdr:x>
      <cdr:y>0.8025</cdr:y>
    </cdr:from>
    <cdr:to>
      <cdr:x>0.9195</cdr:x>
      <cdr:y>0.9805</cdr:y>
    </cdr:to>
    <cdr:sp macro="" textlink="">
      <cdr:nvSpPr>
        <cdr:cNvPr id="54284" name="Rectangle 12"/>
        <cdr:cNvSpPr>
          <a:spLocks xmlns:a="http://schemas.openxmlformats.org/drawingml/2006/main" noChangeArrowheads="1"/>
        </cdr:cNvSpPr>
      </cdr:nvSpPr>
      <cdr:spPr bwMode="auto">
        <a:xfrm xmlns:a="http://schemas.openxmlformats.org/drawingml/2006/main">
          <a:off x="6946011" y="3240977"/>
          <a:ext cx="270777" cy="71887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0.944</cdr:x>
      <cdr:y>0.8025</cdr:y>
    </cdr:from>
    <cdr:to>
      <cdr:x>0.97925</cdr:x>
      <cdr:y>0.9805</cdr:y>
    </cdr:to>
    <cdr:sp macro="" textlink="">
      <cdr:nvSpPr>
        <cdr:cNvPr id="54285" name="Rectangle 13"/>
        <cdr:cNvSpPr>
          <a:spLocks xmlns:a="http://schemas.openxmlformats.org/drawingml/2006/main" noChangeArrowheads="1"/>
        </cdr:cNvSpPr>
      </cdr:nvSpPr>
      <cdr:spPr bwMode="auto">
        <a:xfrm xmlns:a="http://schemas.openxmlformats.org/drawingml/2006/main">
          <a:off x="7409078" y="3240977"/>
          <a:ext cx="276664" cy="71887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0.17593</cdr:x>
      <cdr:y>0.80447</cdr:y>
    </cdr:from>
    <cdr:to>
      <cdr:x>0.21368</cdr:x>
      <cdr:y>0.98247</cdr:y>
    </cdr:to>
    <cdr:sp macro="" textlink="">
      <cdr:nvSpPr>
        <cdr:cNvPr id="54286" name="Rectangle 14"/>
        <cdr:cNvSpPr>
          <a:spLocks xmlns:a="http://schemas.openxmlformats.org/drawingml/2006/main" noChangeArrowheads="1"/>
        </cdr:cNvSpPr>
      </cdr:nvSpPr>
      <cdr:spPr bwMode="auto">
        <a:xfrm xmlns:a="http://schemas.openxmlformats.org/drawingml/2006/main">
          <a:off x="1447800" y="3886200"/>
          <a:ext cx="310667" cy="859876"/>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0.11111</cdr:x>
      <cdr:y>0.32813</cdr:y>
    </cdr:from>
    <cdr:to>
      <cdr:x>0.98148</cdr:x>
      <cdr:y>0.32813</cdr:y>
    </cdr:to>
    <cdr:cxnSp macro="">
      <cdr:nvCxnSpPr>
        <cdr:cNvPr id="3" name="Straight Connector 2">
          <a:extLst xmlns:a="http://schemas.openxmlformats.org/drawingml/2006/main">
            <a:ext uri="{FF2B5EF4-FFF2-40B4-BE49-F238E27FC236}">
              <a16:creationId xmlns:a16="http://schemas.microsoft.com/office/drawing/2014/main" id="{C483823B-DC88-4CAA-AD54-E8C002FFB6F0}"/>
            </a:ext>
          </a:extLst>
        </cdr:cNvPr>
        <cdr:cNvCxnSpPr/>
      </cdr:nvCxnSpPr>
      <cdr:spPr>
        <a:xfrm xmlns:a="http://schemas.openxmlformats.org/drawingml/2006/main">
          <a:off x="914400" y="1600200"/>
          <a:ext cx="7162800" cy="0"/>
        </a:xfrm>
        <a:prstGeom xmlns:a="http://schemas.openxmlformats.org/drawingml/2006/main" prst="line">
          <a:avLst/>
        </a:prstGeom>
        <a:ln xmlns:a="http://schemas.openxmlformats.org/drawingml/2006/main" w="5715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0.29525</cdr:x>
      <cdr:y>0.801</cdr:y>
    </cdr:from>
    <cdr:to>
      <cdr:x>0.3345</cdr:x>
      <cdr:y>0.9805</cdr:y>
    </cdr:to>
    <cdr:sp macro="" textlink="">
      <cdr:nvSpPr>
        <cdr:cNvPr id="56321" name="Rectangle 1"/>
        <cdr:cNvSpPr>
          <a:spLocks xmlns:a="http://schemas.openxmlformats.org/drawingml/2006/main" noChangeArrowheads="1"/>
        </cdr:cNvSpPr>
      </cdr:nvSpPr>
      <cdr:spPr bwMode="auto">
        <a:xfrm xmlns:a="http://schemas.openxmlformats.org/drawingml/2006/main">
          <a:off x="2140127" y="3204401"/>
          <a:ext cx="284505" cy="718089"/>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0.2382</cdr:x>
      <cdr:y>0.8046</cdr:y>
    </cdr:from>
    <cdr:to>
      <cdr:x>0.27545</cdr:x>
      <cdr:y>0.9841</cdr:y>
    </cdr:to>
    <cdr:sp macro="" textlink="">
      <cdr:nvSpPr>
        <cdr:cNvPr id="56322" name="Rectangle 2"/>
        <cdr:cNvSpPr>
          <a:spLocks xmlns:a="http://schemas.openxmlformats.org/drawingml/2006/main" noChangeArrowheads="1"/>
        </cdr:cNvSpPr>
      </cdr:nvSpPr>
      <cdr:spPr bwMode="auto">
        <a:xfrm xmlns:a="http://schemas.openxmlformats.org/drawingml/2006/main">
          <a:off x="1960281" y="3886841"/>
          <a:ext cx="306553" cy="867122"/>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0.124</cdr:x>
      <cdr:y>0.8015</cdr:y>
    </cdr:from>
    <cdr:to>
      <cdr:x>0.16125</cdr:x>
      <cdr:y>0.981</cdr:y>
    </cdr:to>
    <cdr:sp macro="" textlink="">
      <cdr:nvSpPr>
        <cdr:cNvPr id="56323" name="Rectangle 3"/>
        <cdr:cNvSpPr>
          <a:spLocks xmlns:a="http://schemas.openxmlformats.org/drawingml/2006/main" noChangeArrowheads="1"/>
        </cdr:cNvSpPr>
      </cdr:nvSpPr>
      <cdr:spPr bwMode="auto">
        <a:xfrm xmlns:a="http://schemas.openxmlformats.org/drawingml/2006/main">
          <a:off x="898817" y="3206401"/>
          <a:ext cx="270008" cy="71809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0.36265</cdr:x>
      <cdr:y>0.79694</cdr:y>
    </cdr:from>
    <cdr:to>
      <cdr:x>0.39915</cdr:x>
      <cdr:y>0.97644</cdr:y>
    </cdr:to>
    <cdr:sp macro="" textlink="">
      <cdr:nvSpPr>
        <cdr:cNvPr id="56324" name="Rectangle 4"/>
        <cdr:cNvSpPr>
          <a:spLocks xmlns:a="http://schemas.openxmlformats.org/drawingml/2006/main" noChangeArrowheads="1"/>
        </cdr:cNvSpPr>
      </cdr:nvSpPr>
      <cdr:spPr bwMode="auto">
        <a:xfrm xmlns:a="http://schemas.openxmlformats.org/drawingml/2006/main">
          <a:off x="2984470" y="3849838"/>
          <a:ext cx="300381" cy="867122"/>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0.41375</cdr:x>
      <cdr:y>0.801</cdr:y>
    </cdr:from>
    <cdr:to>
      <cdr:x>0.4485</cdr:x>
      <cdr:y>0.9805</cdr:y>
    </cdr:to>
    <cdr:sp macro="" textlink="">
      <cdr:nvSpPr>
        <cdr:cNvPr id="56325" name="Rectangle 5"/>
        <cdr:cNvSpPr>
          <a:spLocks xmlns:a="http://schemas.openxmlformats.org/drawingml/2006/main" noChangeArrowheads="1"/>
        </cdr:cNvSpPr>
      </cdr:nvSpPr>
      <cdr:spPr bwMode="auto">
        <a:xfrm xmlns:a="http://schemas.openxmlformats.org/drawingml/2006/main">
          <a:off x="2999077" y="3204401"/>
          <a:ext cx="251886" cy="718089"/>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0.471</cdr:x>
      <cdr:y>0.801</cdr:y>
    </cdr:from>
    <cdr:to>
      <cdr:x>0.50675</cdr:x>
      <cdr:y>0.9805</cdr:y>
    </cdr:to>
    <cdr:sp macro="" textlink="">
      <cdr:nvSpPr>
        <cdr:cNvPr id="56326" name="Rectangle 6"/>
        <cdr:cNvSpPr>
          <a:spLocks xmlns:a="http://schemas.openxmlformats.org/drawingml/2006/main" noChangeArrowheads="1"/>
        </cdr:cNvSpPr>
      </cdr:nvSpPr>
      <cdr:spPr bwMode="auto">
        <a:xfrm xmlns:a="http://schemas.openxmlformats.org/drawingml/2006/main">
          <a:off x="3414055" y="3204401"/>
          <a:ext cx="259135" cy="718089"/>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0.5295</cdr:x>
      <cdr:y>0.801</cdr:y>
    </cdr:from>
    <cdr:to>
      <cdr:x>0.56675</cdr:x>
      <cdr:y>0.9805</cdr:y>
    </cdr:to>
    <cdr:sp macro="" textlink="">
      <cdr:nvSpPr>
        <cdr:cNvPr id="56327" name="Rectangle 7"/>
        <cdr:cNvSpPr>
          <a:spLocks xmlns:a="http://schemas.openxmlformats.org/drawingml/2006/main" noChangeArrowheads="1"/>
        </cdr:cNvSpPr>
      </cdr:nvSpPr>
      <cdr:spPr bwMode="auto">
        <a:xfrm xmlns:a="http://schemas.openxmlformats.org/drawingml/2006/main">
          <a:off x="3838094" y="3204401"/>
          <a:ext cx="270008" cy="718089"/>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0.593</cdr:x>
      <cdr:y>0.801</cdr:y>
    </cdr:from>
    <cdr:to>
      <cdr:x>0.6285</cdr:x>
      <cdr:y>0.9805</cdr:y>
    </cdr:to>
    <cdr:sp macro="" textlink="">
      <cdr:nvSpPr>
        <cdr:cNvPr id="56328" name="Rectangle 8"/>
        <cdr:cNvSpPr>
          <a:spLocks xmlns:a="http://schemas.openxmlformats.org/drawingml/2006/main" noChangeArrowheads="1"/>
        </cdr:cNvSpPr>
      </cdr:nvSpPr>
      <cdr:spPr bwMode="auto">
        <a:xfrm xmlns:a="http://schemas.openxmlformats.org/drawingml/2006/main">
          <a:off x="4298375" y="3204401"/>
          <a:ext cx="257323" cy="718089"/>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0.652</cdr:x>
      <cdr:y>0.801</cdr:y>
    </cdr:from>
    <cdr:to>
      <cdr:x>0.6885</cdr:x>
      <cdr:y>0.9805</cdr:y>
    </cdr:to>
    <cdr:sp macro="" textlink="">
      <cdr:nvSpPr>
        <cdr:cNvPr id="56329" name="Rectangle 9"/>
        <cdr:cNvSpPr>
          <a:spLocks xmlns:a="http://schemas.openxmlformats.org/drawingml/2006/main" noChangeArrowheads="1"/>
        </cdr:cNvSpPr>
      </cdr:nvSpPr>
      <cdr:spPr bwMode="auto">
        <a:xfrm xmlns:a="http://schemas.openxmlformats.org/drawingml/2006/main">
          <a:off x="4726038" y="3204401"/>
          <a:ext cx="264571" cy="718089"/>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0.70558</cdr:x>
      <cdr:y>0.801</cdr:y>
    </cdr:from>
    <cdr:to>
      <cdr:x>0.74058</cdr:x>
      <cdr:y>0.9805</cdr:y>
    </cdr:to>
    <cdr:sp macro="" textlink="">
      <cdr:nvSpPr>
        <cdr:cNvPr id="56330" name="Rectangle 10"/>
        <cdr:cNvSpPr>
          <a:spLocks xmlns:a="http://schemas.openxmlformats.org/drawingml/2006/main" noChangeArrowheads="1"/>
        </cdr:cNvSpPr>
      </cdr:nvSpPr>
      <cdr:spPr bwMode="auto">
        <a:xfrm xmlns:a="http://schemas.openxmlformats.org/drawingml/2006/main">
          <a:off x="5943242" y="3834227"/>
          <a:ext cx="294812" cy="85923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0.8235</cdr:x>
      <cdr:y>0.801</cdr:y>
    </cdr:from>
    <cdr:to>
      <cdr:x>0.86</cdr:x>
      <cdr:y>0.9805</cdr:y>
    </cdr:to>
    <cdr:sp macro="" textlink="">
      <cdr:nvSpPr>
        <cdr:cNvPr id="56331" name="Rectangle 11"/>
        <cdr:cNvSpPr>
          <a:spLocks xmlns:a="http://schemas.openxmlformats.org/drawingml/2006/main" noChangeArrowheads="1"/>
        </cdr:cNvSpPr>
      </cdr:nvSpPr>
      <cdr:spPr bwMode="auto">
        <a:xfrm xmlns:a="http://schemas.openxmlformats.org/drawingml/2006/main">
          <a:off x="5969160" y="3204401"/>
          <a:ext cx="264572" cy="718089"/>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0.88425</cdr:x>
      <cdr:y>0.801</cdr:y>
    </cdr:from>
    <cdr:to>
      <cdr:x>0.91825</cdr:x>
      <cdr:y>0.9805</cdr:y>
    </cdr:to>
    <cdr:sp macro="" textlink="">
      <cdr:nvSpPr>
        <cdr:cNvPr id="56332" name="Rectangle 12"/>
        <cdr:cNvSpPr>
          <a:spLocks xmlns:a="http://schemas.openxmlformats.org/drawingml/2006/main" noChangeArrowheads="1"/>
        </cdr:cNvSpPr>
      </cdr:nvSpPr>
      <cdr:spPr bwMode="auto">
        <a:xfrm xmlns:a="http://schemas.openxmlformats.org/drawingml/2006/main">
          <a:off x="6409508" y="3204401"/>
          <a:ext cx="246450" cy="718089"/>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0.94275</cdr:x>
      <cdr:y>0.801</cdr:y>
    </cdr:from>
    <cdr:to>
      <cdr:x>0.9775</cdr:x>
      <cdr:y>0.9805</cdr:y>
    </cdr:to>
    <cdr:sp macro="" textlink="">
      <cdr:nvSpPr>
        <cdr:cNvPr id="56333" name="Rectangle 13"/>
        <cdr:cNvSpPr>
          <a:spLocks xmlns:a="http://schemas.openxmlformats.org/drawingml/2006/main" noChangeArrowheads="1"/>
        </cdr:cNvSpPr>
      </cdr:nvSpPr>
      <cdr:spPr bwMode="auto">
        <a:xfrm xmlns:a="http://schemas.openxmlformats.org/drawingml/2006/main">
          <a:off x="6833547" y="3204401"/>
          <a:ext cx="251886" cy="718089"/>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0.1805</cdr:x>
      <cdr:y>0.8015</cdr:y>
    </cdr:from>
    <cdr:to>
      <cdr:x>0.218</cdr:x>
      <cdr:y>0.981</cdr:y>
    </cdr:to>
    <cdr:sp macro="" textlink="">
      <cdr:nvSpPr>
        <cdr:cNvPr id="56334" name="Rectangle 14"/>
        <cdr:cNvSpPr>
          <a:spLocks xmlns:a="http://schemas.openxmlformats.org/drawingml/2006/main" noChangeArrowheads="1"/>
        </cdr:cNvSpPr>
      </cdr:nvSpPr>
      <cdr:spPr bwMode="auto">
        <a:xfrm xmlns:a="http://schemas.openxmlformats.org/drawingml/2006/main">
          <a:off x="1308359" y="3206401"/>
          <a:ext cx="271819" cy="71809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0.11875</cdr:x>
      <cdr:y>0.23249</cdr:y>
    </cdr:from>
    <cdr:to>
      <cdr:x>0.96911</cdr:x>
      <cdr:y>0.23249</cdr:y>
    </cdr:to>
    <cdr:cxnSp macro="">
      <cdr:nvCxnSpPr>
        <cdr:cNvPr id="2" name="Straight Connector 1">
          <a:extLst xmlns:a="http://schemas.openxmlformats.org/drawingml/2006/main">
            <a:ext uri="{FF2B5EF4-FFF2-40B4-BE49-F238E27FC236}">
              <a16:creationId xmlns:a16="http://schemas.microsoft.com/office/drawing/2014/main" id="{2831655B-C628-FC9E-A125-F5103B073B89}"/>
            </a:ext>
          </a:extLst>
        </cdr:cNvPr>
        <cdr:cNvCxnSpPr/>
      </cdr:nvCxnSpPr>
      <cdr:spPr>
        <a:xfrm xmlns:a="http://schemas.openxmlformats.org/drawingml/2006/main">
          <a:off x="1000215" y="1112863"/>
          <a:ext cx="7162800" cy="0"/>
        </a:xfrm>
        <a:prstGeom xmlns:a="http://schemas.openxmlformats.org/drawingml/2006/main" prst="line">
          <a:avLst/>
        </a:prstGeom>
        <a:ln xmlns:a="http://schemas.openxmlformats.org/drawingml/2006/main" w="38100">
          <a:solidFill>
            <a:srgbClr val="0065A4"/>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170583" cy="480388"/>
          </a:xfrm>
          <a:prstGeom prst="rect">
            <a:avLst/>
          </a:prstGeom>
          <a:noFill/>
          <a:ln>
            <a:noFill/>
          </a:ln>
        </p:spPr>
        <p:txBody>
          <a:bodyPr spcFirstLastPara="1" wrap="square" lIns="96624" tIns="48312" rIns="96624" bIns="48312" anchor="t"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2962" y="0"/>
            <a:ext cx="3170583" cy="480388"/>
          </a:xfrm>
          <a:prstGeom prst="rect">
            <a:avLst/>
          </a:prstGeom>
          <a:noFill/>
          <a:ln>
            <a:noFill/>
          </a:ln>
        </p:spPr>
        <p:txBody>
          <a:bodyPr spcFirstLastPara="1" wrap="square" lIns="96624" tIns="48312" rIns="96624" bIns="48312" anchor="t" anchorCtr="0">
            <a:noAutofit/>
          </a:bodyPr>
          <a:lstStyle>
            <a:lvl1pPr marR="0" lvl="0" algn="r"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173"/>
            <a:ext cx="3170583" cy="480388"/>
          </a:xfrm>
          <a:prstGeom prst="rect">
            <a:avLst/>
          </a:prstGeom>
          <a:noFill/>
          <a:ln>
            <a:noFill/>
          </a:ln>
        </p:spPr>
        <p:txBody>
          <a:bodyPr spcFirstLastPara="1" wrap="square" lIns="96624" tIns="48312" rIns="96624" bIns="48312" anchor="b"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smtClean="0">
                <a:solidFill>
                  <a:schemeClr val="dk1"/>
                </a:solidFill>
              </a:rPr>
              <a:pPr algn="r"/>
              <a:t>‹#›</a:t>
            </a:fld>
            <a:endParaRPr lang="fr-FR" sz="1200">
              <a:solidFill>
                <a:schemeClr val="dk1"/>
              </a:solidFil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p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88" name="Google Shape;288;p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p>
          <a:p>
            <a:pPr marL="0" indent="0">
              <a:spcBef>
                <a:spcPts val="0"/>
              </a:spcBef>
              <a:buClr>
                <a:schemeClr val="dk1"/>
              </a:buClr>
              <a:buSzPts val="1200"/>
            </a:pPr>
            <a:endParaRPr lang="fr-FR" b="1" dirty="0"/>
          </a:p>
          <a:p>
            <a:pPr marL="177845" indent="-177845" defTabSz="948507">
              <a:spcBef>
                <a:spcPts val="0"/>
              </a:spcBef>
              <a:buClr>
                <a:schemeClr val="dk1"/>
              </a:buClr>
              <a:buSzPts val="1200"/>
              <a:buFont typeface="Wingdings" panose="05000000000000000000" pitchFamily="2" charset="2"/>
              <a:buChar char="v"/>
              <a:defRPr/>
            </a:pPr>
            <a:r>
              <a:rPr lang="fr-FR" i="1" dirty="0">
                <a:latin typeface="+mn-lt"/>
                <a:ea typeface="Aptos" panose="020B0004020202020204" pitchFamily="34" charset="0"/>
              </a:rPr>
              <a:t>N'hésitez pas à modifier cette présentation pour l'adapter à votre contexte local.  Si des modifications sont apportées, veuillez l'indiquer : </a:t>
            </a:r>
            <a:r>
              <a:rPr lang="fr-FR" b="1" i="1" dirty="0">
                <a:latin typeface="+mn-lt"/>
                <a:ea typeface="Aptos" panose="020B0004020202020204" pitchFamily="34" charset="0"/>
              </a:rPr>
              <a:t>« Cette présentation a été partiellement modifiée par rapport à la version originale du CDC » </a:t>
            </a:r>
            <a:r>
              <a:rPr lang="fr-FR" i="1" dirty="0">
                <a:latin typeface="+mn-lt"/>
                <a:ea typeface="Aptos" panose="020B0004020202020204" pitchFamily="34" charset="0"/>
              </a:rPr>
              <a:t>sur cette diapositive.</a:t>
            </a:r>
            <a:endParaRPr lang="fr-FR" i="1" noProof="0" dirty="0">
              <a:latin typeface="+mn-lt"/>
            </a:endParaRPr>
          </a:p>
          <a:p>
            <a:pPr marL="0" indent="0">
              <a:spcBef>
                <a:spcPts val="0"/>
              </a:spcBef>
              <a:buClr>
                <a:schemeClr val="dk1"/>
              </a:buClr>
              <a:buSzPts val="1200"/>
            </a:pPr>
            <a:endParaRPr lang="fr-FR" b="1" dirty="0"/>
          </a:p>
          <a:p>
            <a:pPr marL="0" indent="0">
              <a:spcBef>
                <a:spcPts val="0"/>
              </a:spcBef>
              <a:buClr>
                <a:schemeClr val="dk1"/>
              </a:buClr>
              <a:buSzPts val="1200"/>
            </a:pPr>
            <a:endParaRPr lang="fr-FR" dirty="0"/>
          </a:p>
          <a:p>
            <a:pPr marL="177845" indent="-177845">
              <a:spcBef>
                <a:spcPts val="0"/>
              </a:spcBef>
              <a:buClr>
                <a:schemeClr val="dk1"/>
              </a:buClr>
              <a:buSzPts val="1200"/>
              <a:buFont typeface="Arial"/>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dirty="0"/>
              <a:t>Cette leçon se concentre sur la qualité des données et la compréhension de l'importance de la qualité des données.</a:t>
            </a:r>
            <a:endParaRPr lang="fr-FR" noProof="0" dirty="0"/>
          </a:p>
          <a:p>
            <a:pPr marL="0" indent="0">
              <a:spcBef>
                <a:spcPts val="373"/>
              </a:spcBef>
            </a:pPr>
            <a:endParaRPr dirty="0"/>
          </a:p>
        </p:txBody>
      </p:sp>
      <p:sp>
        <p:nvSpPr>
          <p:cNvPr id="289" name="Google Shape;289;p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p1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8" name="Google Shape;358;p1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r>
              <a:rPr lang="fr-FR" b="1" dirty="0"/>
              <a:t>Notes de l'instructeur :</a:t>
            </a:r>
            <a:endParaRPr lang="fr-FR" dirty="0"/>
          </a:p>
          <a:p>
            <a:endParaRPr lang="fr-FR" dirty="0"/>
          </a:p>
          <a:p>
            <a:pPr>
              <a:buFont typeface="Wingdings" panose="05000000000000000000" pitchFamily="2" charset="2"/>
              <a:buChar char="§"/>
            </a:pPr>
            <a:r>
              <a:rPr lang="fr-FR" b="1" u="sng" dirty="0"/>
              <a:t>Demandez</a:t>
            </a:r>
            <a:r>
              <a:rPr lang="fr-FR" dirty="0"/>
              <a:t> aux participants d'ouvrir leur « Cahier d'exercices » à l'exercice intitulé : </a:t>
            </a:r>
            <a:r>
              <a:rPr lang="fr-FR" b="1" dirty="0"/>
              <a:t>Accéder à la qualité des données</a:t>
            </a:r>
            <a:endParaRPr lang="fr-FR" dirty="0"/>
          </a:p>
          <a:p>
            <a:endParaRPr lang="fr-FR" dirty="0"/>
          </a:p>
          <a:p>
            <a:pPr>
              <a:buFont typeface="Wingdings" panose="05000000000000000000" pitchFamily="2" charset="2"/>
              <a:buChar char="v"/>
            </a:pPr>
            <a:r>
              <a:rPr lang="fr-FR" b="1" dirty="0"/>
              <a:t>Durée totale : 20 minutes.</a:t>
            </a:r>
            <a:endParaRPr lang="fr-FR" dirty="0"/>
          </a:p>
          <a:p>
            <a:pPr marL="0" indent="0">
              <a:spcBef>
                <a:spcPts val="373"/>
              </a:spcBef>
            </a:pPr>
            <a:endParaRPr lang="fr-FR" dirty="0"/>
          </a:p>
        </p:txBody>
      </p:sp>
      <p:sp>
        <p:nvSpPr>
          <p:cNvPr id="359" name="Google Shape;359;p1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p1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64" name="Google Shape;364;p1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solidFill>
                  <a:srgbClr val="000000"/>
                </a:solidFill>
              </a:rPr>
              <a:t>Notes de l'instructeur :</a:t>
            </a:r>
            <a:endParaRPr lang="fr-FR" noProof="0" dirty="0"/>
          </a:p>
          <a:p>
            <a:pPr marL="0" indent="0">
              <a:spcBef>
                <a:spcPts val="0"/>
              </a:spcBef>
            </a:pPr>
            <a:endParaRPr lang="fr-FR" b="1" dirty="0">
              <a:solidFill>
                <a:srgbClr val="000000"/>
              </a:solidFill>
            </a:endParaRPr>
          </a:p>
          <a:p>
            <a:pPr marL="177845" indent="-177845">
              <a:spcBef>
                <a:spcPts val="1245"/>
              </a:spcBef>
              <a:buClr>
                <a:schemeClr val="dk1"/>
              </a:buClr>
              <a:buSzPts val="1200"/>
              <a:buFont typeface="Noto Sans Symbols"/>
              <a:buChar char="❖"/>
            </a:pPr>
            <a:r>
              <a:rPr lang="fr-FR" b="1" i="1" dirty="0"/>
              <a:t>Durée totale : 20 minutes (10 minutes pour que les participants examinent les résultats de manière indépendante et les comparent avec un partenaire, et 10 minutes pour la discussion). Suivez les étapes suivantes pour faciliter l'exercice :</a:t>
            </a:r>
            <a:endParaRPr lang="fr-FR" noProof="0" dirty="0"/>
          </a:p>
          <a:p>
            <a:pPr marL="0" indent="0">
              <a:lnSpc>
                <a:spcPct val="115000"/>
              </a:lnSpc>
              <a:spcBef>
                <a:spcPts val="1867"/>
              </a:spcBef>
            </a:pPr>
            <a:endParaRPr lang="fr-FR" dirty="0"/>
          </a:p>
          <a:p>
            <a:pPr marL="177845" indent="-177845">
              <a:lnSpc>
                <a:spcPct val="115000"/>
              </a:lnSpc>
              <a:spcBef>
                <a:spcPts val="1867"/>
              </a:spcBef>
              <a:buClr>
                <a:schemeClr val="dk1"/>
              </a:buClr>
              <a:buSzPts val="1200"/>
              <a:buFont typeface="Arial"/>
              <a:buChar char="•"/>
            </a:pPr>
            <a:r>
              <a:rPr lang="fr-FR" b="1" u="sng" dirty="0"/>
              <a:t>Informer</a:t>
            </a:r>
            <a:r>
              <a:rPr lang="fr-FR" b="1" dirty="0"/>
              <a:t> </a:t>
            </a:r>
            <a:r>
              <a:rPr lang="fr-FR" dirty="0"/>
              <a:t>les participants que pour cette liste de données d'une banque de sang, il faut supposer que</a:t>
            </a:r>
            <a:endParaRPr lang="fr-FR" noProof="0" dirty="0"/>
          </a:p>
          <a:p>
            <a:pPr marL="829944" lvl="1" indent="-355690">
              <a:lnSpc>
                <a:spcPct val="115000"/>
              </a:lnSpc>
              <a:spcBef>
                <a:spcPts val="622"/>
              </a:spcBef>
              <a:buClr>
                <a:schemeClr val="dk1"/>
              </a:buClr>
              <a:buSzPts val="1200"/>
              <a:buFont typeface="Courier New"/>
              <a:buChar char="o"/>
            </a:pPr>
            <a:r>
              <a:rPr lang="fr-FR" dirty="0"/>
              <a:t>Seules les personnes âgées de 15 à 65 ans sont autorisées à donner du sang.</a:t>
            </a:r>
            <a:endParaRPr lang="fr-FR" noProof="0" dirty="0"/>
          </a:p>
          <a:p>
            <a:pPr marL="829944" lvl="1" indent="-355690">
              <a:lnSpc>
                <a:spcPct val="115000"/>
              </a:lnSpc>
              <a:spcBef>
                <a:spcPts val="0"/>
              </a:spcBef>
              <a:buClr>
                <a:schemeClr val="dk1"/>
              </a:buClr>
              <a:buSzPts val="1200"/>
              <a:buFont typeface="Courier New"/>
              <a:buChar char="o"/>
            </a:pPr>
            <a:r>
              <a:rPr lang="fr-FR" dirty="0"/>
              <a:t>Les unités de sang sont collectées et reçoivent un numéro d'identification unique.</a:t>
            </a:r>
            <a:endParaRPr lang="fr-FR" noProof="0" dirty="0"/>
          </a:p>
          <a:p>
            <a:pPr marL="829944" lvl="1" indent="-355690">
              <a:lnSpc>
                <a:spcPct val="115000"/>
              </a:lnSpc>
              <a:spcBef>
                <a:spcPts val="0"/>
              </a:spcBef>
              <a:buClr>
                <a:schemeClr val="dk1"/>
              </a:buClr>
              <a:buSzPts val="1200"/>
              <a:buFont typeface="Courier New"/>
              <a:buChar char="o"/>
            </a:pPr>
            <a:r>
              <a:rPr lang="fr-FR" dirty="0"/>
              <a:t>Tout le sang est soumis à des tests de dépistage des virus de l'hépatite B et C, du virus de l'immunodéficience humaine (VIH) et de la syphilis. Les quatre colonnes à droite du tableau indiquent si ces tests sérologiques ont été effectués.</a:t>
            </a:r>
            <a:endParaRPr lang="fr-FR" noProof="0" dirty="0"/>
          </a:p>
          <a:p>
            <a:pPr marL="0" indent="0">
              <a:lnSpc>
                <a:spcPct val="115000"/>
              </a:lnSpc>
              <a:spcBef>
                <a:spcPts val="2490"/>
              </a:spcBef>
            </a:pPr>
            <a:endParaRPr lang="fr-FR" dirty="0"/>
          </a:p>
          <a:p>
            <a:pPr marL="177845" indent="-177845">
              <a:lnSpc>
                <a:spcPct val="115000"/>
              </a:lnSpc>
              <a:spcBef>
                <a:spcPts val="1867"/>
              </a:spcBef>
              <a:buClr>
                <a:schemeClr val="dk1"/>
              </a:buClr>
              <a:buSzPts val="1200"/>
              <a:buFont typeface="Arial"/>
              <a:buChar char="•"/>
            </a:pPr>
            <a:r>
              <a:rPr lang="fr-FR" b="1" u="sng" dirty="0"/>
              <a:t>Demandez</a:t>
            </a:r>
            <a:r>
              <a:rPr lang="fr-FR" dirty="0"/>
              <a:t> aux participants d'examiner </a:t>
            </a:r>
            <a:r>
              <a:rPr lang="fr-FR" b="1" dirty="0"/>
              <a:t>individuellement </a:t>
            </a:r>
            <a:r>
              <a:rPr lang="fr-FR" dirty="0"/>
              <a:t>l'ensemble des données et d'encercler les problèmes de qualité des données.  Après cinq minutes, les participants doivent comparer les résultats avec un partenaire.</a:t>
            </a:r>
          </a:p>
          <a:p>
            <a:pPr marL="0" indent="0">
              <a:lnSpc>
                <a:spcPct val="115000"/>
              </a:lnSpc>
              <a:spcBef>
                <a:spcPts val="622"/>
              </a:spcBef>
            </a:pPr>
            <a:endParaRPr lang="fr-FR" dirty="0"/>
          </a:p>
          <a:p>
            <a:pPr marL="177845" indent="-177845">
              <a:lnSpc>
                <a:spcPct val="115000"/>
              </a:lnSpc>
              <a:spcBef>
                <a:spcPts val="1245"/>
              </a:spcBef>
              <a:buClr>
                <a:schemeClr val="dk1"/>
              </a:buClr>
              <a:buSzPts val="1200"/>
              <a:buFont typeface="Arial"/>
              <a:buChar char="•"/>
            </a:pPr>
            <a:r>
              <a:rPr lang="fr-FR" b="1" u="sng" dirty="0"/>
              <a:t>Accordez</a:t>
            </a:r>
            <a:r>
              <a:rPr lang="fr-FR" b="1" dirty="0"/>
              <a:t> </a:t>
            </a:r>
            <a:r>
              <a:rPr lang="fr-FR" dirty="0"/>
              <a:t>10 minutes pour discuter des résultats en grand groupe avant de passer à la diapositive suivante.</a:t>
            </a:r>
          </a:p>
          <a:p>
            <a:pPr marL="0" indent="0">
              <a:spcBef>
                <a:spcPts val="1618"/>
              </a:spcBef>
            </a:pPr>
            <a:endParaRPr dirty="0"/>
          </a:p>
        </p:txBody>
      </p:sp>
      <p:sp>
        <p:nvSpPr>
          <p:cNvPr id="365" name="Google Shape;365;p1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p1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71" name="Google Shape;371;p1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solidFill>
                  <a:srgbClr val="000000"/>
                </a:solidFill>
              </a:rPr>
              <a:t>Notes de l'instructeur :</a:t>
            </a:r>
            <a:endParaRPr lang="fr-FR" noProof="0" dirty="0"/>
          </a:p>
          <a:p>
            <a:pPr marL="0" indent="0">
              <a:spcBef>
                <a:spcPts val="1245"/>
              </a:spcBef>
            </a:pPr>
            <a:endParaRPr lang="fr-FR" b="1" dirty="0"/>
          </a:p>
          <a:p>
            <a:pPr marL="177845" indent="-177845">
              <a:spcBef>
                <a:spcPts val="1867"/>
              </a:spcBef>
              <a:buClr>
                <a:schemeClr val="dk1"/>
              </a:buClr>
              <a:buSzPts val="1200"/>
              <a:buFont typeface="Noto Sans Symbols"/>
              <a:buChar char="❖"/>
            </a:pPr>
            <a:r>
              <a:rPr lang="fr-FR" b="1" dirty="0"/>
              <a:t>Animez une discussion de groupe interactive en posant les questions suivantes :</a:t>
            </a:r>
          </a:p>
          <a:p>
            <a:pPr marL="177845" indent="-98803">
              <a:spcBef>
                <a:spcPts val="1867"/>
              </a:spcBef>
              <a:buClr>
                <a:schemeClr val="dk1"/>
              </a:buClr>
              <a:buSzPts val="1200"/>
            </a:pPr>
            <a:endParaRPr lang="fr-FR" b="1" dirty="0"/>
          </a:p>
          <a:p>
            <a:pPr marL="177845" indent="-177845">
              <a:spcBef>
                <a:spcPts val="1867"/>
              </a:spcBef>
              <a:buClr>
                <a:schemeClr val="dk1"/>
              </a:buClr>
              <a:buSzPts val="1200"/>
              <a:buFont typeface="Arial"/>
              <a:buChar char="•"/>
            </a:pPr>
            <a:r>
              <a:rPr lang="fr-FR" b="1" u="sng" dirty="0"/>
              <a:t>Posez la question</a:t>
            </a:r>
            <a:r>
              <a:rPr lang="fr-FR" b="1" dirty="0"/>
              <a:t> : </a:t>
            </a:r>
            <a:r>
              <a:rPr lang="fr-FR" dirty="0"/>
              <a:t>Combien d'erreurs avez-vous trouvées ?</a:t>
            </a:r>
          </a:p>
          <a:p>
            <a:pPr marL="177845" indent="-98803">
              <a:spcBef>
                <a:spcPts val="1867"/>
              </a:spcBef>
              <a:buClr>
                <a:schemeClr val="dk1"/>
              </a:buClr>
              <a:buSzPts val="1200"/>
            </a:pPr>
            <a:endParaRPr lang="fr-FR" dirty="0"/>
          </a:p>
          <a:p>
            <a:pPr marL="177845" indent="-177845">
              <a:spcBef>
                <a:spcPts val="1867"/>
              </a:spcBef>
              <a:buClr>
                <a:schemeClr val="dk1"/>
              </a:buClr>
              <a:buSzPts val="1200"/>
              <a:buFont typeface="Arial"/>
              <a:buChar char="•"/>
            </a:pPr>
            <a:r>
              <a:rPr lang="fr-FR" b="1" u="sng" dirty="0"/>
              <a:t>Laissez</a:t>
            </a:r>
            <a:r>
              <a:rPr lang="fr-FR" dirty="0"/>
              <a:t> les participants dire combien d'erreurs ils ont trouvées. Compter l'unité de sang 824 n'ayant pas de résultats de laboratoire comme une seule erreur. </a:t>
            </a:r>
            <a:r>
              <a:rPr lang="fr-FR" b="1" dirty="0"/>
              <a:t>Réponse : </a:t>
            </a:r>
            <a:r>
              <a:rPr lang="fr-FR" i="1" dirty="0"/>
              <a:t>14.</a:t>
            </a:r>
          </a:p>
          <a:p>
            <a:pPr marL="177845" indent="-98803">
              <a:spcBef>
                <a:spcPts val="1867"/>
              </a:spcBef>
              <a:buClr>
                <a:schemeClr val="dk1"/>
              </a:buClr>
              <a:buSzPts val="1200"/>
            </a:pPr>
            <a:endParaRPr lang="fr-FR" i="1" dirty="0"/>
          </a:p>
          <a:p>
            <a:pPr marL="177845" indent="-177845">
              <a:spcBef>
                <a:spcPts val="1867"/>
              </a:spcBef>
              <a:buClr>
                <a:schemeClr val="dk1"/>
              </a:buClr>
              <a:buSzPts val="1200"/>
              <a:buFont typeface="Arial"/>
              <a:buChar char="•"/>
            </a:pPr>
            <a:r>
              <a:rPr lang="fr-FR" b="1" u="sng" dirty="0"/>
              <a:t>Posez la question</a:t>
            </a:r>
            <a:r>
              <a:rPr lang="fr-FR" b="1" dirty="0"/>
              <a:t> : </a:t>
            </a:r>
            <a:r>
              <a:rPr lang="fr-FR" dirty="0"/>
              <a:t>Est-ce que vous et votre partenaire avez trouvé les mêmes erreurs, ou est-ce que l'un ou l'autre d'entre vous en a manqué ?</a:t>
            </a:r>
            <a:endParaRPr lang="fr-FR" noProof="0" dirty="0"/>
          </a:p>
          <a:p>
            <a:pPr marL="177845" indent="-98803">
              <a:spcBef>
                <a:spcPts val="1867"/>
              </a:spcBef>
              <a:buClr>
                <a:schemeClr val="dk1"/>
              </a:buClr>
              <a:buSzPts val="1200"/>
            </a:pPr>
            <a:endParaRPr lang="fr-FR" b="1" u="sng" dirty="0"/>
          </a:p>
          <a:p>
            <a:pPr marL="177845" indent="-177845">
              <a:spcBef>
                <a:spcPts val="1867"/>
              </a:spcBef>
              <a:buClr>
                <a:schemeClr val="dk1"/>
              </a:buClr>
              <a:buSzPts val="1200"/>
              <a:buFont typeface="Arial"/>
              <a:buChar char="•"/>
            </a:pPr>
            <a:r>
              <a:rPr lang="fr-FR" b="1" u="sng" noProof="0" dirty="0"/>
              <a:t>Remerciez</a:t>
            </a:r>
            <a:r>
              <a:rPr lang="fr-FR" b="1" dirty="0"/>
              <a:t> </a:t>
            </a:r>
            <a:r>
              <a:rPr lang="fr-FR" dirty="0"/>
              <a:t>les participants pour leurs réponses.</a:t>
            </a:r>
            <a:endParaRPr lang="fr-FR" b="0" u="none" noProof="0" dirty="0"/>
          </a:p>
          <a:p>
            <a:pPr marL="177845" indent="-98803">
              <a:spcBef>
                <a:spcPts val="1867"/>
              </a:spcBef>
              <a:buClr>
                <a:schemeClr val="dk1"/>
              </a:buClr>
              <a:buSzPts val="1200"/>
            </a:pPr>
            <a:endParaRPr lang="fr-FR" b="1" u="sng" dirty="0"/>
          </a:p>
          <a:p>
            <a:pPr marL="177845" indent="-177845">
              <a:spcBef>
                <a:spcPts val="1867"/>
              </a:spcBef>
              <a:buClr>
                <a:schemeClr val="dk1"/>
              </a:buClr>
              <a:buSzPts val="1200"/>
              <a:buFont typeface="Arial"/>
              <a:buChar char="•"/>
            </a:pPr>
            <a:r>
              <a:rPr lang="fr-FR" b="1" u="sng" dirty="0"/>
              <a:t>Dites : </a:t>
            </a:r>
            <a:r>
              <a:rPr lang="fr-FR" dirty="0"/>
              <a:t>il est préférable de combiner les évaluations indépendantes de deux personnes plutôt que d'utiliser les résultats de l'évaluation d'une seule personne.</a:t>
            </a:r>
            <a:endParaRPr lang="fr-FR" b="1" dirty="0"/>
          </a:p>
          <a:p>
            <a:pPr marL="177845" indent="-98803">
              <a:spcBef>
                <a:spcPts val="1867"/>
              </a:spcBef>
              <a:buClr>
                <a:schemeClr val="dk1"/>
              </a:buClr>
              <a:buSzPts val="1200"/>
            </a:pPr>
            <a:endParaRPr lang="fr-FR" b="1" dirty="0"/>
          </a:p>
          <a:p>
            <a:pPr marL="177845" indent="-177845">
              <a:spcBef>
                <a:spcPts val="1867"/>
              </a:spcBef>
              <a:buClr>
                <a:schemeClr val="dk1"/>
              </a:buClr>
              <a:buSzPts val="1200"/>
              <a:buFont typeface="Arial"/>
              <a:buChar char="•"/>
            </a:pPr>
            <a:r>
              <a:rPr lang="fr-FR" b="1" u="sng" dirty="0"/>
              <a:t>Posez la question : </a:t>
            </a:r>
            <a:r>
              <a:rPr lang="fr-FR" dirty="0"/>
              <a:t>Y a-t-il des erreurs dans la colonne 1 ? Si la réponse est « oui », </a:t>
            </a:r>
            <a:r>
              <a:rPr lang="fr-FR" b="1" dirty="0"/>
              <a:t>&lt;</a:t>
            </a:r>
            <a:r>
              <a:rPr lang="fr-FR" b="1" dirty="0">
                <a:solidFill>
                  <a:srgbClr val="000000"/>
                </a:solidFill>
              </a:rPr>
              <a:t>CLIQUER</a:t>
            </a:r>
            <a:r>
              <a:rPr lang="fr-FR" b="1" dirty="0"/>
              <a:t> x 3&gt; </a:t>
            </a:r>
            <a:r>
              <a:rPr lang="fr-FR" dirty="0"/>
              <a:t>examinez et classez les erreurs.</a:t>
            </a:r>
            <a:endParaRPr lang="fr-FR" noProof="0" dirty="0"/>
          </a:p>
          <a:p>
            <a:pPr marL="177845" indent="-98803">
              <a:spcBef>
                <a:spcPts val="1867"/>
              </a:spcBef>
              <a:buClr>
                <a:schemeClr val="dk1"/>
              </a:buClr>
              <a:buSzPts val="1200"/>
            </a:pPr>
            <a:endParaRPr lang="fr-FR" b="1" u="sng" dirty="0"/>
          </a:p>
          <a:p>
            <a:pPr marL="177845" indent="-177845">
              <a:spcBef>
                <a:spcPts val="1867"/>
              </a:spcBef>
              <a:buClr>
                <a:schemeClr val="dk1"/>
              </a:buClr>
              <a:buSzPts val="1200"/>
              <a:buFont typeface="Arial"/>
              <a:buChar char="•"/>
            </a:pPr>
            <a:r>
              <a:rPr lang="fr-FR" b="1" u="sng" dirty="0"/>
              <a:t>Posez la question : </a:t>
            </a:r>
            <a:r>
              <a:rPr lang="fr-FR" dirty="0"/>
              <a:t>Y a-t-il des erreurs dans la colonne 2 ? Si la réponse est « oui », </a:t>
            </a:r>
            <a:r>
              <a:rPr lang="fr-FR" b="1" dirty="0"/>
              <a:t>&lt;</a:t>
            </a:r>
            <a:r>
              <a:rPr lang="fr-FR" b="1" dirty="0">
                <a:solidFill>
                  <a:srgbClr val="000000"/>
                </a:solidFill>
              </a:rPr>
              <a:t>CLIQUER</a:t>
            </a:r>
            <a:r>
              <a:rPr lang="fr-FR" b="1" dirty="0"/>
              <a:t> x 3&gt; </a:t>
            </a:r>
            <a:r>
              <a:rPr lang="fr-FR" dirty="0"/>
              <a:t>examinez et classez les erreurs.</a:t>
            </a:r>
            <a:endParaRPr lang="fr-FR" noProof="0" dirty="0"/>
          </a:p>
          <a:p>
            <a:pPr marL="177845" indent="-98803">
              <a:spcBef>
                <a:spcPts val="1867"/>
              </a:spcBef>
              <a:buClr>
                <a:schemeClr val="dk1"/>
              </a:buClr>
              <a:buSzPts val="1200"/>
            </a:pPr>
            <a:endParaRPr lang="fr-FR" b="1" u="sng" dirty="0"/>
          </a:p>
          <a:p>
            <a:pPr marL="177845" indent="-177845">
              <a:spcBef>
                <a:spcPts val="1867"/>
              </a:spcBef>
              <a:buClr>
                <a:schemeClr val="dk1"/>
              </a:buClr>
              <a:buSzPts val="1200"/>
              <a:buFont typeface="Arial"/>
              <a:buChar char="•"/>
            </a:pPr>
            <a:r>
              <a:rPr lang="fr-FR" b="1" u="sng" dirty="0"/>
              <a:t>Posez la question : </a:t>
            </a:r>
            <a:r>
              <a:rPr lang="fr-FR" dirty="0"/>
              <a:t>Y a-t-il des erreurs dans la colonne 3 ? Si la réponse est « oui », </a:t>
            </a:r>
            <a:r>
              <a:rPr lang="fr-FR" b="1" dirty="0"/>
              <a:t>&lt;CLIQUER x 3&gt; </a:t>
            </a:r>
            <a:r>
              <a:rPr lang="fr-FR" dirty="0"/>
              <a:t>examiner et classer les erreurs. </a:t>
            </a:r>
            <a:endParaRPr lang="fr-FR" noProof="0" dirty="0"/>
          </a:p>
          <a:p>
            <a:pPr marL="177845" indent="-98803">
              <a:spcBef>
                <a:spcPts val="1867"/>
              </a:spcBef>
              <a:buClr>
                <a:schemeClr val="dk1"/>
              </a:buClr>
              <a:buSzPts val="1200"/>
            </a:pPr>
            <a:endParaRPr lang="fr-FR" b="1" u="sng" dirty="0"/>
          </a:p>
          <a:p>
            <a:pPr marL="177845" indent="-177845">
              <a:spcBef>
                <a:spcPts val="1867"/>
              </a:spcBef>
              <a:buClr>
                <a:schemeClr val="dk1"/>
              </a:buClr>
              <a:buSzPts val="1200"/>
              <a:buFont typeface="Arial"/>
              <a:buChar char="•"/>
            </a:pPr>
            <a:r>
              <a:rPr lang="fr-FR" b="1" u="sng" dirty="0"/>
              <a:t>Posez la question : </a:t>
            </a:r>
            <a:r>
              <a:rPr lang="fr-FR" dirty="0"/>
              <a:t>Y a-t-il des erreurs dans la colonne 4 ? Si la réponse est « oui », </a:t>
            </a:r>
            <a:r>
              <a:rPr lang="fr-FR" b="1" dirty="0"/>
              <a:t>&lt;</a:t>
            </a:r>
            <a:r>
              <a:rPr lang="fr-FR" b="1" dirty="0">
                <a:solidFill>
                  <a:srgbClr val="000000"/>
                </a:solidFill>
              </a:rPr>
              <a:t>CLIQUER</a:t>
            </a:r>
            <a:r>
              <a:rPr lang="fr-FR" b="1" dirty="0"/>
              <a:t>&gt; </a:t>
            </a:r>
            <a:r>
              <a:rPr lang="fr-FR" dirty="0"/>
              <a:t>examinez et classez les erreurs.</a:t>
            </a:r>
            <a:endParaRPr lang="fr-FR" noProof="0" dirty="0"/>
          </a:p>
          <a:p>
            <a:pPr marL="177845" indent="-98803">
              <a:spcBef>
                <a:spcPts val="1867"/>
              </a:spcBef>
              <a:buClr>
                <a:schemeClr val="dk1"/>
              </a:buClr>
              <a:buSzPts val="1200"/>
            </a:pPr>
            <a:endParaRPr lang="fr-FR" b="1" u="sng" dirty="0"/>
          </a:p>
          <a:p>
            <a:pPr marL="177845" indent="-177845">
              <a:spcBef>
                <a:spcPts val="1867"/>
              </a:spcBef>
              <a:buClr>
                <a:schemeClr val="dk1"/>
              </a:buClr>
              <a:buSzPts val="1200"/>
              <a:buFont typeface="Arial"/>
              <a:buChar char="•"/>
            </a:pPr>
            <a:r>
              <a:rPr lang="fr-FR" b="1" u="sng" dirty="0"/>
              <a:t>Demandez : </a:t>
            </a:r>
            <a:r>
              <a:rPr lang="fr-FR" dirty="0"/>
              <a:t>Y a-t-il des erreurs dans la colonne 5 ? Si la réponse est « oui », </a:t>
            </a:r>
            <a:r>
              <a:rPr lang="fr-FR" b="1" dirty="0"/>
              <a:t>&lt;</a:t>
            </a:r>
            <a:r>
              <a:rPr lang="fr-FR" b="1" dirty="0">
                <a:solidFill>
                  <a:srgbClr val="000000"/>
                </a:solidFill>
              </a:rPr>
              <a:t>CLIQUER</a:t>
            </a:r>
            <a:r>
              <a:rPr lang="fr-FR" b="1" dirty="0"/>
              <a:t> x 2&gt; </a:t>
            </a:r>
            <a:r>
              <a:rPr lang="fr-FR" dirty="0"/>
              <a:t>examiner et classer les erreurs.</a:t>
            </a:r>
            <a:endParaRPr lang="fr-FR" noProof="0" dirty="0"/>
          </a:p>
          <a:p>
            <a:pPr marL="177845" indent="-98803">
              <a:spcBef>
                <a:spcPts val="1867"/>
              </a:spcBef>
              <a:buClr>
                <a:schemeClr val="dk1"/>
              </a:buClr>
              <a:buSzPts val="1200"/>
            </a:pPr>
            <a:endParaRPr lang="fr-FR" b="1" u="sng" dirty="0"/>
          </a:p>
          <a:p>
            <a:pPr marL="177845" indent="-177845">
              <a:spcBef>
                <a:spcPts val="1867"/>
              </a:spcBef>
              <a:buClr>
                <a:schemeClr val="dk1"/>
              </a:buClr>
              <a:buSzPts val="1200"/>
              <a:buFont typeface="Arial"/>
              <a:buChar char="•"/>
            </a:pPr>
            <a:r>
              <a:rPr lang="fr-FR" b="1" u="sng" dirty="0"/>
              <a:t>Posez la question : </a:t>
            </a:r>
            <a:r>
              <a:rPr lang="fr-FR" dirty="0"/>
              <a:t>Y a-t-il des erreurs dans la colonne 6 ? Si la réponse est « oui</a:t>
            </a:r>
            <a:r>
              <a:rPr lang="fr-FR" b="1" dirty="0"/>
              <a:t> »</a:t>
            </a:r>
            <a:r>
              <a:rPr lang="fr-FR" dirty="0"/>
              <a:t>,</a:t>
            </a:r>
            <a:r>
              <a:rPr lang="fr-FR" b="1" dirty="0"/>
              <a:t> &lt;</a:t>
            </a:r>
            <a:r>
              <a:rPr lang="fr-FR" b="1" dirty="0">
                <a:solidFill>
                  <a:srgbClr val="000000"/>
                </a:solidFill>
              </a:rPr>
              <a:t>CLIQUER</a:t>
            </a:r>
            <a:r>
              <a:rPr lang="fr-FR" b="1" dirty="0"/>
              <a:t>&gt; </a:t>
            </a:r>
            <a:r>
              <a:rPr lang="fr-FR" dirty="0"/>
              <a:t>examinez et classez les erreurs.</a:t>
            </a:r>
            <a:endParaRPr lang="fr-FR" noProof="0" dirty="0"/>
          </a:p>
          <a:p>
            <a:pPr marL="177845" indent="-98803">
              <a:spcBef>
                <a:spcPts val="1867"/>
              </a:spcBef>
              <a:buClr>
                <a:schemeClr val="dk1"/>
              </a:buClr>
              <a:buSzPts val="1200"/>
            </a:pPr>
            <a:endParaRPr lang="fr-FR" dirty="0"/>
          </a:p>
          <a:p>
            <a:pPr marL="177845" indent="-177845">
              <a:spcBef>
                <a:spcPts val="1867"/>
              </a:spcBef>
              <a:buClr>
                <a:schemeClr val="dk1"/>
              </a:buClr>
              <a:buSzPts val="1200"/>
              <a:buFont typeface="Arial"/>
              <a:buChar char="•"/>
            </a:pPr>
            <a:r>
              <a:rPr lang="fr-FR" b="1" u="sng" dirty="0"/>
              <a:t>Posez la question : </a:t>
            </a:r>
            <a:r>
              <a:rPr lang="fr-FR" dirty="0"/>
              <a:t>Y a-t-il des erreurs dans la colonne 7 ? Si la réponse est « oui</a:t>
            </a:r>
            <a:r>
              <a:rPr lang="fr-FR" b="1" dirty="0"/>
              <a:t> »</a:t>
            </a:r>
            <a:r>
              <a:rPr lang="fr-FR" dirty="0"/>
              <a:t>,</a:t>
            </a:r>
            <a:r>
              <a:rPr lang="fr-FR" b="1" dirty="0"/>
              <a:t> &lt;</a:t>
            </a:r>
            <a:r>
              <a:rPr lang="fr-FR" b="1" dirty="0">
                <a:solidFill>
                  <a:srgbClr val="000000"/>
                </a:solidFill>
              </a:rPr>
              <a:t>CLIQUER</a:t>
            </a:r>
            <a:r>
              <a:rPr lang="fr-FR" b="1" dirty="0"/>
              <a:t>&gt; </a:t>
            </a:r>
            <a:r>
              <a:rPr lang="fr-FR" dirty="0"/>
              <a:t>examinez et classez les erreurs.</a:t>
            </a:r>
          </a:p>
          <a:p>
            <a:pPr marL="177845" indent="-98803">
              <a:spcBef>
                <a:spcPts val="1867"/>
              </a:spcBef>
              <a:buClr>
                <a:schemeClr val="dk1"/>
              </a:buClr>
              <a:buSzPts val="1200"/>
            </a:pPr>
            <a:endParaRPr lang="fr-FR" dirty="0"/>
          </a:p>
          <a:p>
            <a:pPr marL="177845" indent="-177845">
              <a:spcBef>
                <a:spcPts val="1867"/>
              </a:spcBef>
              <a:buClr>
                <a:schemeClr val="dk1"/>
              </a:buClr>
              <a:buSzPts val="1200"/>
              <a:buFont typeface="Arial"/>
              <a:buChar char="•"/>
            </a:pPr>
            <a:r>
              <a:rPr lang="fr-FR" b="1" u="sng" dirty="0"/>
              <a:t>Posez la question : </a:t>
            </a:r>
            <a:r>
              <a:rPr lang="fr-FR" dirty="0"/>
              <a:t>Y a-t-il des erreurs dans la colonne 8 ? Si la réponse est « oui », </a:t>
            </a:r>
            <a:r>
              <a:rPr lang="fr-FR" b="1" dirty="0"/>
              <a:t>&lt;</a:t>
            </a:r>
            <a:r>
              <a:rPr lang="fr-FR" b="1" dirty="0">
                <a:solidFill>
                  <a:srgbClr val="000000"/>
                </a:solidFill>
              </a:rPr>
              <a:t>CLIQUER</a:t>
            </a:r>
            <a:r>
              <a:rPr lang="fr-FR" b="1" dirty="0"/>
              <a:t> x 2&gt; </a:t>
            </a:r>
            <a:r>
              <a:rPr lang="fr-FR" dirty="0"/>
              <a:t>examiner et classer les erreurs.</a:t>
            </a:r>
            <a:endParaRPr lang="fr-FR" noProof="0" dirty="0"/>
          </a:p>
          <a:p>
            <a:pPr marL="177845" indent="-98803">
              <a:spcBef>
                <a:spcPts val="1867"/>
              </a:spcBef>
              <a:buClr>
                <a:schemeClr val="dk1"/>
              </a:buClr>
              <a:buSzPts val="1200"/>
            </a:pPr>
            <a:endParaRPr lang="fr-FR" b="1" u="sng" dirty="0"/>
          </a:p>
          <a:p>
            <a:pPr marL="177845" indent="-177845">
              <a:spcBef>
                <a:spcPts val="1867"/>
              </a:spcBef>
              <a:buClr>
                <a:schemeClr val="dk1"/>
              </a:buClr>
              <a:buSzPts val="1200"/>
              <a:buFont typeface="Arial"/>
              <a:buChar char="•"/>
            </a:pPr>
            <a:r>
              <a:rPr lang="fr-FR" b="1" u="sng" dirty="0"/>
              <a:t>Demande : </a:t>
            </a:r>
            <a:r>
              <a:rPr lang="fr-FR" dirty="0"/>
              <a:t>Est-il possible que le saut de numéro d'enregistrement de 821 à 823 ne soit pas une erreur ? </a:t>
            </a:r>
            <a:r>
              <a:rPr lang="fr-FR" b="1" dirty="0"/>
              <a:t>Réponse : Oui : </a:t>
            </a:r>
            <a:r>
              <a:rPr lang="fr-FR" i="1" dirty="0"/>
              <a:t>Oui. L'enregistrement a pu être supprimé parce que les données n'étaient pas utilisables. Par exemple, un donneur se présente à la banque de sang. Après avoir rempli les critères de sélection des donneurs et reçu le numéro d'identification 822, le processus de don n'a pas été achevé pour une raison quelconque.</a:t>
            </a:r>
            <a:endParaRPr lang="fr-FR" noProof="0" dirty="0"/>
          </a:p>
          <a:p>
            <a:pPr marL="177845" indent="-98803">
              <a:spcBef>
                <a:spcPts val="1867"/>
              </a:spcBef>
              <a:buClr>
                <a:schemeClr val="dk1"/>
              </a:buClr>
              <a:buSzPts val="1200"/>
            </a:pPr>
            <a:endParaRPr lang="fr-FR" b="1" i="1" u="sng" dirty="0"/>
          </a:p>
          <a:p>
            <a:pPr marL="177845" indent="-177845">
              <a:spcBef>
                <a:spcPts val="1867"/>
              </a:spcBef>
              <a:buClr>
                <a:schemeClr val="dk1"/>
              </a:buClr>
              <a:buSzPts val="1200"/>
              <a:buFont typeface="Arial"/>
              <a:buChar char="•"/>
            </a:pPr>
            <a:r>
              <a:rPr lang="fr-FR" b="1" u="sng" dirty="0"/>
              <a:t>Résumez en disant : La meilleure façon de minimiser les efforts de nettoyage des données est de saisir les données correctement dès la première fois : </a:t>
            </a:r>
            <a:r>
              <a:rPr lang="fr-FR" dirty="0"/>
              <a:t>La meilleure façon de minimiser les efforts de nettoyage des données est de saisir les données correctement dès la première fois !</a:t>
            </a:r>
          </a:p>
          <a:p>
            <a:pPr marL="0" indent="0">
              <a:spcBef>
                <a:spcPts val="996"/>
              </a:spcBef>
            </a:pPr>
            <a:endParaRPr dirty="0"/>
          </a:p>
        </p:txBody>
      </p:sp>
      <p:sp>
        <p:nvSpPr>
          <p:cNvPr id="372" name="Google Shape;372;p1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1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95" name="Google Shape;395;p1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lnSpc>
                <a:spcPct val="115000"/>
              </a:lnSpc>
              <a:spcBef>
                <a:spcPts val="0"/>
              </a:spcBef>
              <a:buClr>
                <a:schemeClr val="dk1"/>
              </a:buClr>
              <a:buSzPts val="1200"/>
            </a:pPr>
            <a:endParaRPr lang="fr-FR" b="1" dirty="0"/>
          </a:p>
          <a:p>
            <a:pPr marL="177845" indent="-177845">
              <a:lnSpc>
                <a:spcPct val="115000"/>
              </a:lnSpc>
              <a:spcBef>
                <a:spcPts val="622"/>
              </a:spcBef>
              <a:buSzPts val="1200"/>
              <a:buFont typeface="Arial"/>
              <a:buChar char="•"/>
            </a:pPr>
            <a:r>
              <a:rPr lang="fr-FR" b="1" u="sng" dirty="0">
                <a:solidFill>
                  <a:srgbClr val="000000"/>
                </a:solidFill>
              </a:rPr>
              <a:t>Dites :</a:t>
            </a:r>
            <a:r>
              <a:rPr lang="fr-FR" b="1" dirty="0">
                <a:solidFill>
                  <a:srgbClr val="000000"/>
                </a:solidFill>
              </a:rPr>
              <a:t> </a:t>
            </a:r>
            <a:r>
              <a:rPr lang="fr-FR" dirty="0">
                <a:solidFill>
                  <a:srgbClr val="000000"/>
                </a:solidFill>
              </a:rPr>
              <a:t>L</a:t>
            </a:r>
            <a:r>
              <a:rPr lang="fr-FR" dirty="0"/>
              <a:t>es problèmes de qualité des données ont de nombreuses causes. Au cours de la collecte des données, les problèmes de qualité des données peuvent être dus à de nombreux facteurs : </a:t>
            </a:r>
          </a:p>
          <a:p>
            <a:pPr marL="177845" indent="-98803">
              <a:lnSpc>
                <a:spcPct val="115000"/>
              </a:lnSpc>
              <a:spcBef>
                <a:spcPts val="622"/>
              </a:spcBef>
              <a:buClr>
                <a:schemeClr val="dk1"/>
              </a:buClr>
              <a:buSzPts val="1200"/>
            </a:pPr>
            <a:endParaRPr lang="fr-FR" dirty="0"/>
          </a:p>
          <a:p>
            <a:pPr marL="177845" indent="-177845">
              <a:lnSpc>
                <a:spcPct val="115000"/>
              </a:lnSpc>
              <a:spcBef>
                <a:spcPts val="622"/>
              </a:spcBef>
              <a:buClr>
                <a:schemeClr val="dk1"/>
              </a:buClr>
              <a:buSzPts val="1200"/>
              <a:buFont typeface="Arial"/>
              <a:buChar char="•"/>
            </a:pPr>
            <a:r>
              <a:rPr lang="fr-FR" b="1" u="sng" dirty="0"/>
              <a:t>Lire</a:t>
            </a:r>
            <a:r>
              <a:rPr lang="fr-FR" b="1" dirty="0"/>
              <a:t> </a:t>
            </a:r>
            <a:r>
              <a:rPr lang="fr-FR" dirty="0"/>
              <a:t>la liste des puces. </a:t>
            </a:r>
            <a:r>
              <a:rPr lang="fr-FR" b="1" dirty="0"/>
              <a:t>&lt;</a:t>
            </a:r>
            <a:r>
              <a:rPr lang="fr-FR" b="1" dirty="0">
                <a:solidFill>
                  <a:srgbClr val="000000"/>
                </a:solidFill>
              </a:rPr>
              <a:t>CLIQUER</a:t>
            </a:r>
            <a:r>
              <a:rPr lang="fr-FR" b="1" dirty="0"/>
              <a:t>&gt;</a:t>
            </a:r>
            <a:endParaRPr lang="fr-FR" noProof="0" dirty="0"/>
          </a:p>
          <a:p>
            <a:pPr marL="177845" indent="-98803">
              <a:lnSpc>
                <a:spcPct val="115000"/>
              </a:lnSpc>
              <a:spcBef>
                <a:spcPts val="622"/>
              </a:spcBef>
              <a:buClr>
                <a:schemeClr val="dk1"/>
              </a:buClr>
              <a:buSzPts val="1200"/>
            </a:pPr>
            <a:endParaRPr lang="fr-FR" b="1" u="sng" dirty="0">
              <a:solidFill>
                <a:srgbClr val="000000"/>
              </a:solidFill>
            </a:endParaRPr>
          </a:p>
          <a:p>
            <a:pPr marL="177845" indent="-177845">
              <a:lnSpc>
                <a:spcPct val="115000"/>
              </a:lnSpc>
              <a:spcBef>
                <a:spcPts val="622"/>
              </a:spcBef>
              <a:buSzPts val="1200"/>
              <a:buFont typeface="Arial"/>
              <a:buChar char="•"/>
            </a:pPr>
            <a:r>
              <a:rPr lang="fr-FR" b="1" u="sng" dirty="0">
                <a:solidFill>
                  <a:srgbClr val="000000"/>
                </a:solidFill>
              </a:rPr>
              <a:t>Dites</a:t>
            </a:r>
            <a:r>
              <a:rPr lang="fr-FR" dirty="0">
                <a:solidFill>
                  <a:srgbClr val="000000"/>
                </a:solidFill>
              </a:rPr>
              <a:t> : </a:t>
            </a:r>
            <a:r>
              <a:rPr lang="fr-FR" dirty="0"/>
              <a:t>des erreurs peuvent également se produire lors de la saisie, de la gestion et de l'analyse des données. Certaines raisons incluent:</a:t>
            </a:r>
            <a:endParaRPr lang="fr-FR" noProof="0" dirty="0"/>
          </a:p>
          <a:p>
            <a:pPr marL="177845" indent="-98803">
              <a:lnSpc>
                <a:spcPct val="115000"/>
              </a:lnSpc>
              <a:spcBef>
                <a:spcPts val="622"/>
              </a:spcBef>
              <a:buClr>
                <a:schemeClr val="dk1"/>
              </a:buClr>
              <a:buSzPts val="1200"/>
            </a:pPr>
            <a:endParaRPr lang="fr-FR" b="1" u="sng" dirty="0"/>
          </a:p>
          <a:p>
            <a:pPr marL="177845" indent="-177845">
              <a:lnSpc>
                <a:spcPct val="115000"/>
              </a:lnSpc>
              <a:spcBef>
                <a:spcPts val="622"/>
              </a:spcBef>
              <a:buClr>
                <a:schemeClr val="dk1"/>
              </a:buClr>
              <a:buSzPts val="1200"/>
              <a:buFont typeface="Arial"/>
              <a:buChar char="•"/>
            </a:pPr>
            <a:r>
              <a:rPr lang="fr-FR" b="1" u="sng" dirty="0"/>
              <a:t>Lire</a:t>
            </a:r>
            <a:r>
              <a:rPr lang="fr-FR" dirty="0"/>
              <a:t> la liste des puces.</a:t>
            </a:r>
          </a:p>
          <a:p>
            <a:pPr marL="177845" indent="-98803">
              <a:lnSpc>
                <a:spcPct val="115000"/>
              </a:lnSpc>
              <a:spcBef>
                <a:spcPts val="622"/>
              </a:spcBef>
              <a:buClr>
                <a:schemeClr val="dk1"/>
              </a:buClr>
              <a:buSzPts val="1200"/>
            </a:pPr>
            <a:endParaRPr lang="fr-FR" dirty="0"/>
          </a:p>
          <a:p>
            <a:pPr marL="177845" indent="-177845">
              <a:lnSpc>
                <a:spcPct val="115000"/>
              </a:lnSpc>
              <a:spcBef>
                <a:spcPts val="622"/>
              </a:spcBef>
              <a:buClr>
                <a:schemeClr val="dk1"/>
              </a:buClr>
              <a:buSzPts val="1200"/>
              <a:buFont typeface="Arial"/>
              <a:buChar char="•"/>
            </a:pPr>
            <a:r>
              <a:rPr lang="fr-FR" b="1" u="sng" dirty="0"/>
              <a:t>Résumez</a:t>
            </a:r>
            <a:r>
              <a:rPr lang="fr-FR" b="1" dirty="0"/>
              <a:t> </a:t>
            </a:r>
            <a:r>
              <a:rPr lang="fr-FR" dirty="0"/>
              <a:t>en disant : Et ce n'est qu'une liste partielle !</a:t>
            </a:r>
            <a:endParaRPr lang="fr-FR" noProof="0" dirty="0"/>
          </a:p>
        </p:txBody>
      </p:sp>
      <p:sp>
        <p:nvSpPr>
          <p:cNvPr id="396" name="Google Shape;396;p1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1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05" name="Google Shape;405;p1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177845" indent="-98803">
              <a:lnSpc>
                <a:spcPct val="115000"/>
              </a:lnSpc>
              <a:spcBef>
                <a:spcPts val="1245"/>
              </a:spcBef>
              <a:buClr>
                <a:schemeClr val="dk1"/>
              </a:buClr>
              <a:buSzPts val="1200"/>
            </a:pPr>
            <a:endParaRPr lang="fr-FR" dirty="0"/>
          </a:p>
          <a:p>
            <a:pPr marL="177845" indent="-177845">
              <a:lnSpc>
                <a:spcPct val="115000"/>
              </a:lnSpc>
              <a:spcBef>
                <a:spcPts val="1867"/>
              </a:spcBef>
              <a:buSzPts val="1200"/>
              <a:buFont typeface="Arial"/>
              <a:buChar char="•"/>
            </a:pPr>
            <a:r>
              <a:rPr lang="fr-FR" b="1" u="sng" dirty="0">
                <a:solidFill>
                  <a:srgbClr val="000000"/>
                </a:solidFill>
              </a:rPr>
              <a:t>Dites</a:t>
            </a:r>
            <a:r>
              <a:rPr lang="fr-FR" dirty="0">
                <a:solidFill>
                  <a:srgbClr val="000000"/>
                </a:solidFill>
              </a:rPr>
              <a:t> : </a:t>
            </a:r>
            <a:r>
              <a:rPr lang="fr-FR" dirty="0"/>
              <a:t>La</a:t>
            </a:r>
            <a:r>
              <a:rPr lang="fr-FR" noProof="0" dirty="0"/>
              <a:t> </a:t>
            </a:r>
            <a:r>
              <a:rPr lang="fr-FR" dirty="0"/>
              <a:t>qualité </a:t>
            </a:r>
            <a:r>
              <a:rPr lang="fr-FR" dirty="0">
                <a:solidFill>
                  <a:schemeClr val="tx1"/>
                </a:solidFill>
              </a:rPr>
              <a:t>médiocre</a:t>
            </a:r>
            <a:r>
              <a:rPr lang="fr-FR" noProof="0" dirty="0"/>
              <a:t> </a:t>
            </a:r>
            <a:r>
              <a:rPr lang="fr-FR" dirty="0"/>
              <a:t>des données de surveillance peut avoir de graves conséquences.  Tout d'abord, nous comptons sur la surveillance pour nous informer sur les maladies qui sévissent dans la communauté. Si nous recevons des données de mauvaise qualité, ou pas de données du tout, nous risquons :</a:t>
            </a:r>
          </a:p>
          <a:p>
            <a:pPr marL="829944" lvl="1" indent="-355690">
              <a:lnSpc>
                <a:spcPct val="115000"/>
              </a:lnSpc>
              <a:spcBef>
                <a:spcPts val="622"/>
              </a:spcBef>
              <a:buClr>
                <a:schemeClr val="dk1"/>
              </a:buClr>
              <a:buSzPts val="1200"/>
              <a:buFont typeface="Courier New"/>
              <a:buChar char="o"/>
            </a:pPr>
            <a:r>
              <a:rPr lang="fr-FR" dirty="0"/>
              <a:t>de ne pas identifier des maladies importantes pour la santé publique ou la santé animale, telles que la polio</a:t>
            </a:r>
          </a:p>
          <a:p>
            <a:pPr marL="829944" lvl="1" indent="-355690">
              <a:lnSpc>
                <a:spcPct val="115000"/>
              </a:lnSpc>
              <a:spcBef>
                <a:spcPts val="1867"/>
              </a:spcBef>
              <a:buClr>
                <a:schemeClr val="dk1"/>
              </a:buClr>
              <a:buSzPts val="1200"/>
              <a:buFont typeface="Courier New"/>
              <a:buChar char="o"/>
            </a:pPr>
            <a:r>
              <a:rPr lang="fr-FR" dirty="0"/>
              <a:t>de manquer complètement des flambées épidémiques, ou du moins les manquer à un stade précoce, lorsqu'elles sont plus faciles à contrôler</a:t>
            </a:r>
          </a:p>
          <a:p>
            <a:pPr marL="829944" lvl="1" indent="-355690">
              <a:lnSpc>
                <a:spcPct val="115000"/>
              </a:lnSpc>
              <a:spcBef>
                <a:spcPts val="1867"/>
              </a:spcBef>
              <a:buClr>
                <a:schemeClr val="dk1"/>
              </a:buClr>
              <a:buSzPts val="1200"/>
              <a:buFont typeface="Courier New"/>
              <a:buChar char="o"/>
            </a:pPr>
            <a:r>
              <a:rPr lang="fr-FR" dirty="0"/>
              <a:t>d’orienter les ressources vers les régions où la notification est meilleure, et pas nécessairement vers celles où la maladie est la plus répandue, mais où la notification est insuffisante</a:t>
            </a:r>
          </a:p>
          <a:p>
            <a:pPr marL="829944" lvl="1" indent="-355690">
              <a:lnSpc>
                <a:spcPct val="115000"/>
              </a:lnSpc>
              <a:spcBef>
                <a:spcPts val="1867"/>
              </a:spcBef>
              <a:buClr>
                <a:schemeClr val="dk1"/>
              </a:buClr>
              <a:buSzPts val="1200"/>
              <a:buFont typeface="Courier New"/>
              <a:buChar char="o"/>
            </a:pPr>
            <a:r>
              <a:rPr lang="fr-FR" dirty="0"/>
              <a:t>de ne pas demander suffisamment de ressources pour les programmes, parce que nous ne savons même pas que nous avons un problème ou que nous n'en connaissons pas l'ampleur</a:t>
            </a:r>
            <a:r>
              <a:rPr lang="fr-FR" b="1" dirty="0"/>
              <a:t>.</a:t>
            </a:r>
            <a:endParaRPr lang="fr-FR" noProof="0" dirty="0"/>
          </a:p>
          <a:p>
            <a:pPr marL="829944" lvl="1" indent="-276648">
              <a:lnSpc>
                <a:spcPct val="115000"/>
              </a:lnSpc>
              <a:spcBef>
                <a:spcPts val="1867"/>
              </a:spcBef>
              <a:buClr>
                <a:schemeClr val="dk1"/>
              </a:buClr>
              <a:buSzPts val="1200"/>
            </a:pPr>
            <a:endParaRPr lang="fr-FR" b="1" u="sng" dirty="0">
              <a:solidFill>
                <a:srgbClr val="000000"/>
              </a:solidFill>
            </a:endParaRPr>
          </a:p>
          <a:p>
            <a:pPr marL="177845" indent="-177845">
              <a:lnSpc>
                <a:spcPct val="115000"/>
              </a:lnSpc>
              <a:spcBef>
                <a:spcPts val="1867"/>
              </a:spcBef>
              <a:buSzPts val="1200"/>
              <a:buFont typeface="Arial"/>
              <a:buChar char="•"/>
            </a:pPr>
            <a:r>
              <a:rPr lang="fr-FR" b="1" u="sng" dirty="0">
                <a:solidFill>
                  <a:srgbClr val="000000"/>
                </a:solidFill>
              </a:rPr>
              <a:t>Dites</a:t>
            </a:r>
            <a:r>
              <a:rPr lang="fr-FR" b="1" dirty="0">
                <a:solidFill>
                  <a:srgbClr val="000000"/>
                </a:solidFill>
              </a:rPr>
              <a:t> : </a:t>
            </a:r>
            <a:r>
              <a:rPr lang="fr-FR" dirty="0"/>
              <a:t>De même, la surveillance est l'un des outils que nous utilisons pour vérifier si nos programmes de contrôle et de prévention des maladies fonctionnent. Sans une bonne surveillance, nous ne pouvons pas contrôler et évaluer ces programmes de manière adéquate. </a:t>
            </a:r>
            <a:r>
              <a:rPr lang="fr-FR" b="1" dirty="0"/>
              <a:t>&lt;</a:t>
            </a:r>
            <a:r>
              <a:rPr lang="fr-FR" b="1" dirty="0">
                <a:solidFill>
                  <a:srgbClr val="000000"/>
                </a:solidFill>
              </a:rPr>
              <a:t>CLIQUER</a:t>
            </a:r>
            <a:r>
              <a:rPr lang="fr-FR" b="1" dirty="0"/>
              <a:t>&gt;</a:t>
            </a:r>
            <a:endParaRPr lang="fr-FR" noProof="0" dirty="0"/>
          </a:p>
          <a:p>
            <a:pPr marL="177845" indent="-98803">
              <a:lnSpc>
                <a:spcPct val="115000"/>
              </a:lnSpc>
              <a:spcBef>
                <a:spcPts val="1867"/>
              </a:spcBef>
              <a:buClr>
                <a:schemeClr val="dk1"/>
              </a:buClr>
              <a:buSzPts val="1200"/>
            </a:pPr>
            <a:endParaRPr lang="fr-FR" b="1" u="sng" dirty="0">
              <a:solidFill>
                <a:srgbClr val="000000"/>
              </a:solidFill>
            </a:endParaRPr>
          </a:p>
          <a:p>
            <a:pPr marL="177845" indent="-177845">
              <a:lnSpc>
                <a:spcPct val="115000"/>
              </a:lnSpc>
              <a:spcBef>
                <a:spcPts val="1867"/>
              </a:spcBef>
              <a:buSzPts val="1200"/>
              <a:buFont typeface="Arial"/>
              <a:buChar char="•"/>
            </a:pPr>
            <a:r>
              <a:rPr lang="fr-FR" b="1" u="sng" dirty="0">
                <a:solidFill>
                  <a:srgbClr val="000000"/>
                </a:solidFill>
              </a:rPr>
              <a:t>Dites</a:t>
            </a:r>
            <a:r>
              <a:rPr lang="fr-FR" dirty="0">
                <a:solidFill>
                  <a:srgbClr val="000000"/>
                </a:solidFill>
              </a:rPr>
              <a:t> : </a:t>
            </a:r>
            <a:r>
              <a:rPr lang="fr-FR" dirty="0"/>
              <a:t>Enfin, le ministère de la Santé et les autres ministères perdent leur crédibilité et la confiance et le soutien du public s'ils semblent ne pas savoir ce qui se passe.</a:t>
            </a:r>
            <a:endParaRPr lang="fr-FR" noProof="0" dirty="0"/>
          </a:p>
          <a:p>
            <a:pPr marL="0" indent="0">
              <a:lnSpc>
                <a:spcPct val="115000"/>
              </a:lnSpc>
              <a:spcBef>
                <a:spcPts val="1245"/>
              </a:spcBef>
            </a:pPr>
            <a:endParaRPr b="1" dirty="0"/>
          </a:p>
          <a:p>
            <a:pPr marL="0" indent="0">
              <a:spcBef>
                <a:spcPts val="996"/>
              </a:spcBef>
            </a:pPr>
            <a:endParaRPr dirty="0"/>
          </a:p>
        </p:txBody>
      </p:sp>
      <p:sp>
        <p:nvSpPr>
          <p:cNvPr id="406" name="Google Shape;406;p1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p1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4" name="Google Shape;414;p1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SzPts val="1200"/>
            </a:pPr>
            <a:r>
              <a:rPr lang="fr-FR" b="1" dirty="0">
                <a:solidFill>
                  <a:srgbClr val="000000"/>
                </a:solidFill>
              </a:rPr>
              <a:t>Notes de l'instructeur : </a:t>
            </a:r>
            <a:endParaRPr lang="fr-FR" noProof="0" dirty="0"/>
          </a:p>
          <a:p>
            <a:pPr marL="0" indent="0">
              <a:spcBef>
                <a:spcPts val="0"/>
              </a:spcBef>
              <a:buClr>
                <a:schemeClr val="dk1"/>
              </a:buClr>
              <a:buSzPts val="1200"/>
            </a:pPr>
            <a:endParaRPr lang="fr-FR" b="1" dirty="0">
              <a:solidFill>
                <a:srgbClr val="000000"/>
              </a:solidFill>
            </a:endParaRPr>
          </a:p>
          <a:p>
            <a:pPr marL="177845" indent="-177845">
              <a:spcBef>
                <a:spcPts val="0"/>
              </a:spcBef>
              <a:buSzPts val="1200"/>
              <a:buFont typeface="Arial"/>
              <a:buChar char="•"/>
            </a:pPr>
            <a:r>
              <a:rPr lang="fr-FR" b="1" u="sng" dirty="0">
                <a:solidFill>
                  <a:srgbClr val="000000"/>
                </a:solidFill>
              </a:rPr>
              <a:t>Lisez</a:t>
            </a:r>
            <a:r>
              <a:rPr lang="fr-FR" dirty="0">
                <a:solidFill>
                  <a:srgbClr val="000000"/>
                </a:solidFill>
              </a:rPr>
              <a:t> la question à haute voix. </a:t>
            </a:r>
            <a:endParaRPr lang="fr-FR" noProof="0" dirty="0"/>
          </a:p>
          <a:p>
            <a:pPr marL="177845" indent="-98803">
              <a:spcBef>
                <a:spcPts val="0"/>
              </a:spcBef>
              <a:buClr>
                <a:schemeClr val="dk1"/>
              </a:buClr>
              <a:buSzPts val="1200"/>
            </a:pPr>
            <a:endParaRPr lang="fr-FR" dirty="0">
              <a:solidFill>
                <a:srgbClr val="000000"/>
              </a:solidFill>
            </a:endParaRPr>
          </a:p>
          <a:p>
            <a:pPr marL="177845" indent="-177845">
              <a:spcBef>
                <a:spcPts val="0"/>
              </a:spcBef>
              <a:buSzPts val="1200"/>
              <a:buFont typeface="Arial"/>
              <a:buChar char="•"/>
            </a:pPr>
            <a:r>
              <a:rPr lang="fr-FR" b="1" u="sng" dirty="0">
                <a:solidFill>
                  <a:srgbClr val="000000"/>
                </a:solidFill>
              </a:rPr>
              <a:t>Demandez</a:t>
            </a:r>
            <a:r>
              <a:rPr lang="fr-FR" dirty="0">
                <a:solidFill>
                  <a:srgbClr val="000000"/>
                </a:solidFill>
              </a:rPr>
              <a:t> à 3 ou 4 volontaires de partager leurs réponses. </a:t>
            </a:r>
            <a:endParaRPr lang="fr-FR" noProof="0" dirty="0"/>
          </a:p>
          <a:p>
            <a:pPr marL="177845" indent="-98803">
              <a:spcBef>
                <a:spcPts val="0"/>
              </a:spcBef>
              <a:buClr>
                <a:schemeClr val="dk1"/>
              </a:buClr>
              <a:buSzPts val="1200"/>
            </a:pPr>
            <a:endParaRPr lang="fr-FR" dirty="0">
              <a:solidFill>
                <a:srgbClr val="000000"/>
              </a:solidFill>
            </a:endParaRPr>
          </a:p>
          <a:p>
            <a:pPr marL="177845" indent="-177845">
              <a:spcBef>
                <a:spcPts val="0"/>
              </a:spcBef>
              <a:buSzPts val="1200"/>
              <a:buFont typeface="Arial"/>
              <a:buChar char="•"/>
            </a:pPr>
            <a:r>
              <a:rPr lang="fr-FR" b="1" u="sng" dirty="0">
                <a:solidFill>
                  <a:srgbClr val="000000"/>
                </a:solidFill>
              </a:rPr>
              <a:t>Discutez</a:t>
            </a:r>
            <a:r>
              <a:rPr lang="fr-FR" dirty="0">
                <a:solidFill>
                  <a:srgbClr val="000000"/>
                </a:solidFill>
              </a:rPr>
              <a:t> pendant 3 à 5 minutes. </a:t>
            </a:r>
            <a:r>
              <a:rPr lang="fr-FR" b="1" dirty="0">
                <a:solidFill>
                  <a:srgbClr val="000000"/>
                </a:solidFill>
              </a:rPr>
              <a:t>&lt;CLIQUER&gt; </a:t>
            </a:r>
            <a:r>
              <a:rPr lang="fr-FR" dirty="0">
                <a:solidFill>
                  <a:srgbClr val="000000"/>
                </a:solidFill>
              </a:rPr>
              <a:t>pour passer à la diapositive suivante avec les réponses </a:t>
            </a:r>
            <a:r>
              <a:rPr lang="fr-FR" i="1" dirty="0">
                <a:solidFill>
                  <a:srgbClr val="000000"/>
                </a:solidFill>
              </a:rPr>
              <a:t>possibles</a:t>
            </a:r>
            <a:r>
              <a:rPr lang="fr-FR" dirty="0">
                <a:solidFill>
                  <a:srgbClr val="000000"/>
                </a:solidFill>
              </a:rPr>
              <a:t>. </a:t>
            </a:r>
            <a:endParaRPr lang="fr-FR" noProof="0" dirty="0"/>
          </a:p>
          <a:p>
            <a:pPr marL="0" indent="0">
              <a:spcBef>
                <a:spcPts val="373"/>
              </a:spcBef>
            </a:pPr>
            <a:endParaRPr dirty="0"/>
          </a:p>
        </p:txBody>
      </p:sp>
      <p:sp>
        <p:nvSpPr>
          <p:cNvPr id="415" name="Google Shape;415;p1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1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22" name="Google Shape;422;p1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SzPts val="1200"/>
            </a:pPr>
            <a:r>
              <a:rPr lang="fr-FR" b="1" dirty="0">
                <a:solidFill>
                  <a:srgbClr val="000000"/>
                </a:solidFill>
              </a:rPr>
              <a:t>Notes de l'instructeur : </a:t>
            </a:r>
            <a:endParaRPr lang="fr-FR" noProof="0" dirty="0"/>
          </a:p>
          <a:p>
            <a:pPr marL="0" indent="0">
              <a:spcBef>
                <a:spcPts val="0"/>
              </a:spcBef>
              <a:buClr>
                <a:schemeClr val="dk1"/>
              </a:buClr>
              <a:buSzPts val="1200"/>
            </a:pPr>
            <a:endParaRPr lang="fr-FR" b="1" dirty="0">
              <a:solidFill>
                <a:srgbClr val="000000"/>
              </a:solidFill>
            </a:endParaRPr>
          </a:p>
          <a:p>
            <a:pPr marL="177845" indent="-177845">
              <a:spcBef>
                <a:spcPts val="0"/>
              </a:spcBef>
              <a:buSzPts val="1200"/>
              <a:buFont typeface="Arial"/>
              <a:buChar char="•"/>
            </a:pPr>
            <a:r>
              <a:rPr lang="fr-FR" b="1" u="sng" dirty="0">
                <a:solidFill>
                  <a:srgbClr val="000000"/>
                </a:solidFill>
              </a:rPr>
              <a:t>Animez</a:t>
            </a:r>
            <a:r>
              <a:rPr lang="fr-FR" dirty="0">
                <a:solidFill>
                  <a:srgbClr val="000000"/>
                </a:solidFill>
              </a:rPr>
              <a:t> une discussion sur le contenu de cette diapositive (</a:t>
            </a:r>
            <a:r>
              <a:rPr lang="fr-FR" i="1" dirty="0">
                <a:solidFill>
                  <a:srgbClr val="000000"/>
                </a:solidFill>
              </a:rPr>
              <a:t>comparez avec les réponses données par les participants</a:t>
            </a:r>
            <a:r>
              <a:rPr lang="fr-FR" dirty="0">
                <a:solidFill>
                  <a:srgbClr val="000000"/>
                </a:solidFill>
              </a:rPr>
              <a:t>). </a:t>
            </a:r>
            <a:endParaRPr lang="fr-FR" noProof="0" dirty="0"/>
          </a:p>
          <a:p>
            <a:pPr marL="177845" indent="-98803">
              <a:spcBef>
                <a:spcPts val="0"/>
              </a:spcBef>
              <a:buClr>
                <a:schemeClr val="dk1"/>
              </a:buClr>
              <a:buSzPts val="1200"/>
            </a:pPr>
            <a:endParaRPr lang="fr-FR" dirty="0">
              <a:solidFill>
                <a:srgbClr val="000000"/>
              </a:solidFill>
            </a:endParaRPr>
          </a:p>
          <a:p>
            <a:pPr marL="177845" indent="-177845">
              <a:spcBef>
                <a:spcPts val="0"/>
              </a:spcBef>
              <a:buSzPts val="1200"/>
              <a:buFont typeface="Arial"/>
              <a:buChar char="•"/>
            </a:pPr>
            <a:r>
              <a:rPr lang="fr-FR" b="1" u="sng" dirty="0">
                <a:solidFill>
                  <a:srgbClr val="000000"/>
                </a:solidFill>
              </a:rPr>
              <a:t>Prévoyez</a:t>
            </a:r>
            <a:r>
              <a:rPr lang="fr-FR" dirty="0">
                <a:solidFill>
                  <a:srgbClr val="000000"/>
                </a:solidFill>
              </a:rPr>
              <a:t> 5 minutes pour la discussion.</a:t>
            </a:r>
            <a:endParaRPr lang="fr-FR" noProof="0" dirty="0"/>
          </a:p>
          <a:p>
            <a:pPr marL="0" indent="0">
              <a:spcBef>
                <a:spcPts val="0"/>
              </a:spcBef>
              <a:buClr>
                <a:schemeClr val="dk1"/>
              </a:buClr>
              <a:buSzPts val="1200"/>
            </a:pPr>
            <a:endParaRPr dirty="0">
              <a:solidFill>
                <a:srgbClr val="000000"/>
              </a:solidFill>
              <a:latin typeface="Calibri"/>
              <a:ea typeface="Calibri"/>
              <a:cs typeface="Calibri"/>
              <a:sym typeface="Calibri"/>
            </a:endParaRPr>
          </a:p>
          <a:p>
            <a:pPr marL="0" indent="0">
              <a:spcBef>
                <a:spcPts val="373"/>
              </a:spcBef>
              <a:buClr>
                <a:schemeClr val="dk1"/>
              </a:buClr>
              <a:buSzPts val="1200"/>
            </a:pPr>
            <a:endParaRPr b="0" dirty="0"/>
          </a:p>
          <a:p>
            <a:pPr marL="0" indent="0">
              <a:spcBef>
                <a:spcPts val="373"/>
              </a:spcBef>
              <a:buClr>
                <a:schemeClr val="dk1"/>
              </a:buClr>
              <a:buSzPts val="1200"/>
            </a:pPr>
            <a:endParaRPr b="0" dirty="0"/>
          </a:p>
          <a:p>
            <a:pPr marL="177845" indent="-98803">
              <a:spcBef>
                <a:spcPts val="373"/>
              </a:spcBef>
              <a:buClr>
                <a:schemeClr val="dk1"/>
              </a:buClr>
              <a:buSzPts val="1200"/>
            </a:pPr>
            <a:endParaRPr b="0" dirty="0"/>
          </a:p>
          <a:p>
            <a:pPr marL="177845" indent="-98803">
              <a:spcBef>
                <a:spcPts val="373"/>
              </a:spcBef>
              <a:buClr>
                <a:schemeClr val="dk1"/>
              </a:buClr>
              <a:buSzPts val="1200"/>
            </a:pPr>
            <a:endParaRPr dirty="0"/>
          </a:p>
        </p:txBody>
      </p:sp>
      <p:sp>
        <p:nvSpPr>
          <p:cNvPr id="423" name="Google Shape;423;p1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p1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29" name="Google Shape;429;p1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noProof="0" dirty="0">
                <a:latin typeface="Arial"/>
                <a:ea typeface="Arial"/>
                <a:cs typeface="Arial"/>
                <a:sym typeface="Arial"/>
              </a:rPr>
              <a:t>Notes de l'instructeur : </a:t>
            </a:r>
            <a:endParaRPr lang="fr-FR" noProof="0" dirty="0"/>
          </a:p>
          <a:p>
            <a:pPr marL="0" indent="0">
              <a:spcBef>
                <a:spcPts val="373"/>
              </a:spcBef>
            </a:pPr>
            <a:endParaRPr lang="fr-FR" b="1" noProof="0" dirty="0">
              <a:latin typeface="Arial"/>
              <a:ea typeface="Arial"/>
              <a:cs typeface="Arial"/>
              <a:sym typeface="Arial"/>
            </a:endParaRPr>
          </a:p>
          <a:p>
            <a:pPr marL="177845" indent="-177845">
              <a:lnSpc>
                <a:spcPct val="115000"/>
              </a:lnSpc>
              <a:spcBef>
                <a:spcPts val="622"/>
              </a:spcBef>
              <a:buClr>
                <a:schemeClr val="dk1"/>
              </a:buClr>
              <a:buSzPts val="1200"/>
              <a:buFont typeface="Arial"/>
              <a:buChar char="•"/>
            </a:pPr>
            <a:r>
              <a:rPr lang="fr-FR" b="1" u="sng" dirty="0"/>
              <a:t>Dites</a:t>
            </a:r>
            <a:r>
              <a:rPr lang="fr-FR" dirty="0"/>
              <a:t> : Nous pouvons prendre des mesures pour promouvoir une meilleure qualité des données en utilisant des formulaires, des procédures et des termes normalisés. </a:t>
            </a:r>
            <a:r>
              <a:rPr lang="fr-FR" b="1" dirty="0"/>
              <a:t>&lt;</a:t>
            </a:r>
            <a:r>
              <a:rPr lang="fr-FR" b="1" dirty="0">
                <a:solidFill>
                  <a:srgbClr val="000000"/>
                </a:solidFill>
              </a:rPr>
              <a:t>CLIQUER</a:t>
            </a:r>
            <a:r>
              <a:rPr lang="fr-FR" b="1" dirty="0"/>
              <a:t>&gt;</a:t>
            </a:r>
            <a:endParaRPr lang="fr-FR" noProof="0" dirty="0"/>
          </a:p>
          <a:p>
            <a:pPr marL="652099" lvl="1" indent="-177845">
              <a:lnSpc>
                <a:spcPct val="115000"/>
              </a:lnSpc>
              <a:spcBef>
                <a:spcPts val="1245"/>
              </a:spcBef>
              <a:buClr>
                <a:schemeClr val="dk1"/>
              </a:buClr>
              <a:buSzPts val="1200"/>
              <a:buFont typeface="Arial"/>
              <a:buChar char="•"/>
            </a:pPr>
            <a:r>
              <a:rPr lang="fr-FR" dirty="0"/>
              <a:t>S'assurer que les ressources nécessaires au transfert des données sont disponibles. </a:t>
            </a:r>
            <a:r>
              <a:rPr lang="fr-FR" b="1" dirty="0"/>
              <a:t>&lt;</a:t>
            </a:r>
            <a:r>
              <a:rPr lang="fr-FR" b="1" dirty="0">
                <a:solidFill>
                  <a:srgbClr val="000000"/>
                </a:solidFill>
              </a:rPr>
              <a:t>CLIQUER</a:t>
            </a:r>
            <a:r>
              <a:rPr lang="fr-FR" b="1" dirty="0"/>
              <a:t>&gt;</a:t>
            </a:r>
            <a:endParaRPr lang="fr-FR" noProof="0" dirty="0"/>
          </a:p>
          <a:p>
            <a:pPr marL="652099" lvl="1" indent="-177845">
              <a:lnSpc>
                <a:spcPct val="115000"/>
              </a:lnSpc>
              <a:spcBef>
                <a:spcPts val="1245"/>
              </a:spcBef>
              <a:buClr>
                <a:schemeClr val="dk1"/>
              </a:buClr>
              <a:buSzPts val="1200"/>
              <a:buFont typeface="Arial"/>
              <a:buChar char="•"/>
            </a:pPr>
            <a:r>
              <a:rPr lang="fr-FR" dirty="0"/>
              <a:t>Veiller à ce que des lignes directrices écrites soient distribuées et disponibles dans tous les sites de déclaration</a:t>
            </a:r>
            <a:r>
              <a:rPr lang="fr-FR" b="1" dirty="0"/>
              <a:t>.</a:t>
            </a:r>
            <a:endParaRPr lang="fr-FR" noProof="0" dirty="0"/>
          </a:p>
          <a:p>
            <a:pPr marL="652099" lvl="1" indent="-177845">
              <a:lnSpc>
                <a:spcPct val="115000"/>
              </a:lnSpc>
              <a:spcBef>
                <a:spcPts val="1245"/>
              </a:spcBef>
              <a:buClr>
                <a:schemeClr val="dk1"/>
              </a:buClr>
              <a:buSzPts val="1200"/>
              <a:buFont typeface="Arial"/>
              <a:buChar char="•"/>
            </a:pPr>
            <a:r>
              <a:rPr lang="fr-FR" dirty="0"/>
              <a:t>Fournir une formation sur la surveillance, son importance et ses pratiques. </a:t>
            </a:r>
            <a:r>
              <a:rPr lang="fr-FR" b="1" dirty="0"/>
              <a:t>&lt;</a:t>
            </a:r>
            <a:r>
              <a:rPr lang="fr-FR" b="1" dirty="0">
                <a:solidFill>
                  <a:srgbClr val="000000"/>
                </a:solidFill>
              </a:rPr>
              <a:t>CLIQUER</a:t>
            </a:r>
            <a:r>
              <a:rPr lang="fr-FR" b="1" dirty="0"/>
              <a:t>&gt;</a:t>
            </a:r>
            <a:endParaRPr lang="fr-FR" noProof="0" dirty="0"/>
          </a:p>
          <a:p>
            <a:pPr marL="652099" lvl="1" indent="-177845">
              <a:lnSpc>
                <a:spcPct val="115000"/>
              </a:lnSpc>
              <a:spcBef>
                <a:spcPts val="1245"/>
              </a:spcBef>
              <a:buClr>
                <a:schemeClr val="dk1"/>
              </a:buClr>
              <a:buSzPts val="1200"/>
              <a:buFont typeface="Arial"/>
              <a:buChar char="•"/>
            </a:pPr>
            <a:r>
              <a:rPr lang="fr-FR" dirty="0"/>
              <a:t>Effectuer des contrôles réguliers de la qualité des données</a:t>
            </a:r>
            <a:r>
              <a:rPr lang="fr-FR" b="1" dirty="0"/>
              <a:t>.</a:t>
            </a:r>
            <a:endParaRPr lang="fr-FR" noProof="0" dirty="0"/>
          </a:p>
          <a:p>
            <a:pPr marL="652099" lvl="1" indent="-177845">
              <a:lnSpc>
                <a:spcPct val="115000"/>
              </a:lnSpc>
              <a:spcBef>
                <a:spcPts val="1245"/>
              </a:spcBef>
              <a:buClr>
                <a:schemeClr val="dk1"/>
              </a:buClr>
              <a:buSzPts val="1200"/>
              <a:buFont typeface="Arial"/>
              <a:buChar char="•"/>
            </a:pPr>
            <a:r>
              <a:rPr lang="fr-FR" dirty="0"/>
              <a:t>Fournir un retour d'information de </a:t>
            </a:r>
            <a:r>
              <a:rPr lang="fr-FR" noProof="0" dirty="0"/>
              <a:t>manière</a:t>
            </a:r>
            <a:r>
              <a:rPr lang="fr-FR" dirty="0"/>
              <a:t> c</a:t>
            </a:r>
            <a:r>
              <a:rPr lang="fr-FR" noProof="0" dirty="0"/>
              <a:t>onsistante</a:t>
            </a:r>
            <a:r>
              <a:rPr lang="fr-FR" dirty="0"/>
              <a:t> et </a:t>
            </a:r>
            <a:r>
              <a:rPr lang="fr-FR" noProof="0" dirty="0"/>
              <a:t>à temps.</a:t>
            </a:r>
            <a:endParaRPr lang="fr-FR" dirty="0"/>
          </a:p>
          <a:p>
            <a:pPr marL="0" indent="0">
              <a:lnSpc>
                <a:spcPct val="115000"/>
              </a:lnSpc>
              <a:spcBef>
                <a:spcPts val="622"/>
              </a:spcBef>
            </a:pPr>
            <a:endParaRPr lang="fr-FR" b="1" dirty="0"/>
          </a:p>
          <a:p>
            <a:pPr marL="177845" indent="-177845" defTabSz="948507">
              <a:lnSpc>
                <a:spcPct val="115000"/>
              </a:lnSpc>
              <a:spcBef>
                <a:spcPts val="622"/>
              </a:spcBef>
              <a:buClr>
                <a:schemeClr val="dk1"/>
              </a:buClr>
              <a:buSzPts val="1200"/>
              <a:buFont typeface="Noto Sans Symbols"/>
              <a:buChar char="❖"/>
              <a:defRPr/>
            </a:pPr>
            <a:r>
              <a:rPr lang="fr-FR" b="1" i="1" dirty="0"/>
              <a:t>Si des directives écrites ne sont pas disponibles, le personnel du FETP peut proposer un partenariat avec le ministère de la Santé ou d'autres ministères pour rédiger de telles directives. Après le </a:t>
            </a:r>
            <a:r>
              <a:rPr lang="fr-CA" b="1" dirty="0">
                <a:latin typeface="Franklin Gothic Medium" panose="020B0603020102020204" pitchFamily="34" charset="0"/>
              </a:rPr>
              <a:t>FETP-Première ligne</a:t>
            </a:r>
            <a:r>
              <a:rPr lang="fr-FR" b="1" i="1" dirty="0"/>
              <a:t>, les responsables de la surveillance au niveau du district pourraient organiser leur propre formation du personnel des établissements sur l'importance et l'utilisation de la surveillance, ainsi que sur les procédures.</a:t>
            </a:r>
          </a:p>
          <a:p>
            <a:pPr marL="948507" lvl="1" indent="0">
              <a:lnSpc>
                <a:spcPct val="115000"/>
              </a:lnSpc>
              <a:spcBef>
                <a:spcPts val="1867"/>
              </a:spcBef>
            </a:pPr>
            <a:r>
              <a:rPr lang="fr-FR" b="1" i="1" dirty="0"/>
              <a:t> </a:t>
            </a:r>
          </a:p>
          <a:p>
            <a:pPr marL="829944" lvl="1" indent="-355690">
              <a:lnSpc>
                <a:spcPct val="115000"/>
              </a:lnSpc>
              <a:spcBef>
                <a:spcPts val="1867"/>
              </a:spcBef>
              <a:buClr>
                <a:schemeClr val="dk1"/>
              </a:buClr>
              <a:buSzPts val="1200"/>
              <a:buFont typeface="Noto Sans Symbols"/>
              <a:buChar char="∙"/>
            </a:pPr>
            <a:r>
              <a:rPr lang="fr-FR" b="1" i="1" dirty="0"/>
              <a:t>Des visites régulières sur le terrain et des audits de la qualité des données dans les établissements et à l'agence de surveillance de la santé publique du district peuvent aider à répondre aux questions suivantes :</a:t>
            </a:r>
          </a:p>
          <a:p>
            <a:pPr marL="1244916" lvl="2" indent="-296408">
              <a:lnSpc>
                <a:spcPct val="115000"/>
              </a:lnSpc>
              <a:spcBef>
                <a:spcPts val="622"/>
              </a:spcBef>
              <a:buClr>
                <a:schemeClr val="dk1"/>
              </a:buClr>
              <a:buSzPts val="1200"/>
              <a:buFont typeface="Courier New"/>
              <a:buChar char="o"/>
            </a:pPr>
            <a:r>
              <a:rPr lang="fr-FR" b="1" i="1" dirty="0"/>
              <a:t>Quelles sont les données collectées et à partir de quelle(s) source(s) ?</a:t>
            </a:r>
          </a:p>
          <a:p>
            <a:pPr marL="1244916" lvl="2" indent="-296408">
              <a:lnSpc>
                <a:spcPct val="115000"/>
              </a:lnSpc>
              <a:spcBef>
                <a:spcPts val="0"/>
              </a:spcBef>
              <a:buClr>
                <a:schemeClr val="dk1"/>
              </a:buClr>
              <a:buSzPts val="1200"/>
              <a:buFont typeface="Courier New"/>
              <a:buChar char="o"/>
            </a:pPr>
            <a:r>
              <a:rPr lang="fr-FR" b="1" i="1" dirty="0"/>
              <a:t>Où et comment les données enregistrées sont-elles stockées ?</a:t>
            </a:r>
          </a:p>
          <a:p>
            <a:pPr marL="1244916" lvl="2" indent="-296408">
              <a:lnSpc>
                <a:spcPct val="115000"/>
              </a:lnSpc>
              <a:spcBef>
                <a:spcPts val="0"/>
              </a:spcBef>
              <a:buClr>
                <a:schemeClr val="dk1"/>
              </a:buClr>
              <a:buSzPts val="1200"/>
              <a:buFont typeface="Courier New"/>
              <a:buChar char="o"/>
            </a:pPr>
            <a:r>
              <a:rPr lang="fr-FR" b="1" i="1" dirty="0"/>
              <a:t>Comment les données sont-elles utilisées et comment passent-elles des systèmes aux utilisateurs des données ?</a:t>
            </a:r>
          </a:p>
          <a:p>
            <a:pPr marL="1244916" lvl="2" indent="-296408">
              <a:lnSpc>
                <a:spcPct val="115000"/>
              </a:lnSpc>
              <a:spcBef>
                <a:spcPts val="0"/>
              </a:spcBef>
              <a:buClr>
                <a:schemeClr val="dk1"/>
              </a:buClr>
              <a:buSzPts val="1200"/>
              <a:buFont typeface="Courier New"/>
              <a:buChar char="o"/>
            </a:pPr>
            <a:r>
              <a:rPr lang="fr-FR" b="1" i="1" dirty="0"/>
              <a:t>Qui est responsable des données aux niveaux opérationnel et stratégique ?</a:t>
            </a:r>
            <a:endParaRPr lang="fr-FR" noProof="0" dirty="0"/>
          </a:p>
          <a:p>
            <a:pPr marL="1244916" lvl="2" indent="-296408">
              <a:lnSpc>
                <a:spcPct val="115000"/>
              </a:lnSpc>
              <a:spcBef>
                <a:spcPts val="1245"/>
              </a:spcBef>
              <a:buClr>
                <a:schemeClr val="dk1"/>
              </a:buClr>
              <a:buSzPts val="1200"/>
              <a:buFont typeface="Courier New"/>
              <a:buChar char="o"/>
            </a:pPr>
            <a:r>
              <a:rPr lang="fr-FR" b="1" i="1" dirty="0"/>
              <a:t>Quelles sont les lacunes en matière de formation pour saisir ou soumettre des données de qualité ?</a:t>
            </a:r>
            <a:endParaRPr lang="fr-FR" noProof="0" dirty="0"/>
          </a:p>
          <a:p>
            <a:pPr marL="1244916" lvl="2" indent="-296408">
              <a:lnSpc>
                <a:spcPct val="115000"/>
              </a:lnSpc>
              <a:spcBef>
                <a:spcPts val="1245"/>
              </a:spcBef>
              <a:buClr>
                <a:schemeClr val="dk1"/>
              </a:buClr>
              <a:buSzPts val="1200"/>
              <a:buFont typeface="Courier New"/>
              <a:buChar char="o"/>
            </a:pPr>
            <a:r>
              <a:rPr lang="fr-FR" b="1" i="1" dirty="0"/>
              <a:t>Qu'est-ce que l'expérience de l'utilisateur et comment simplifier la saisie des données ou les processus d'établissement de rapports ? </a:t>
            </a:r>
            <a:endParaRPr lang="fr-FR" noProof="0" dirty="0"/>
          </a:p>
          <a:p>
            <a:pPr marL="1244916" lvl="2" indent="-296408">
              <a:lnSpc>
                <a:spcPct val="115000"/>
              </a:lnSpc>
              <a:spcBef>
                <a:spcPts val="1245"/>
              </a:spcBef>
              <a:buClr>
                <a:schemeClr val="dk1"/>
              </a:buClr>
              <a:buSzPts val="1200"/>
              <a:buFont typeface="Courier New"/>
              <a:buChar char="o"/>
            </a:pPr>
            <a:r>
              <a:rPr lang="fr-FR" b="1" i="1" dirty="0"/>
              <a:t>Existe-t-il des ressources adéquates, telles que des fonds et du personnel qualifié ?</a:t>
            </a:r>
          </a:p>
          <a:p>
            <a:pPr marL="1244916" lvl="2" indent="-217366">
              <a:lnSpc>
                <a:spcPct val="115000"/>
              </a:lnSpc>
              <a:spcBef>
                <a:spcPts val="1245"/>
              </a:spcBef>
              <a:buClr>
                <a:schemeClr val="dk1"/>
              </a:buClr>
              <a:buSzPts val="1200"/>
            </a:pPr>
            <a:endParaRPr lang="fr-FR" b="1" i="1" dirty="0"/>
          </a:p>
          <a:p>
            <a:pPr marL="829944" lvl="1" indent="-355690">
              <a:lnSpc>
                <a:spcPct val="115000"/>
              </a:lnSpc>
              <a:spcBef>
                <a:spcPts val="1245"/>
              </a:spcBef>
              <a:buClr>
                <a:schemeClr val="dk1"/>
              </a:buClr>
              <a:buSzPts val="1200"/>
              <a:buFont typeface="Noto Sans Symbols"/>
              <a:buChar char="∙"/>
            </a:pPr>
            <a:r>
              <a:rPr lang="fr-FR" b="1" i="1" dirty="0"/>
              <a:t>Des processus, des procédures et des formations peuvent être mis en place pour remédier aux faiblesses identifiées lors des audits de la qualité des données.</a:t>
            </a:r>
            <a:endParaRPr lang="fr-FR" noProof="0" dirty="0"/>
          </a:p>
          <a:p>
            <a:pPr marL="829944" lvl="1" indent="-276648">
              <a:lnSpc>
                <a:spcPct val="115000"/>
              </a:lnSpc>
              <a:spcBef>
                <a:spcPts val="1245"/>
              </a:spcBef>
              <a:buClr>
                <a:schemeClr val="dk1"/>
              </a:buClr>
              <a:buSzPts val="1200"/>
            </a:pPr>
            <a:endParaRPr lang="fr-FR" b="1" i="1" dirty="0"/>
          </a:p>
          <a:p>
            <a:pPr marL="829944" lvl="1" indent="-355690">
              <a:lnSpc>
                <a:spcPct val="115000"/>
              </a:lnSpc>
              <a:spcBef>
                <a:spcPts val="1245"/>
              </a:spcBef>
              <a:buClr>
                <a:schemeClr val="dk1"/>
              </a:buClr>
              <a:buSzPts val="1200"/>
              <a:buFont typeface="Noto Sans Symbols"/>
              <a:buChar char="∙"/>
            </a:pPr>
            <a:r>
              <a:rPr lang="fr-FR" b="1" i="1" dirty="0"/>
              <a:t>Faites la promotion de la qualité en fournissant un retour d'information pertinent et cohérent aux établissements de santé. Le retour d'information doit être constructif et montrer que les responsables du district examinent régulièrement les données communiquées. Des analyses régulières des données de surveillance des maladies et le partage de ces analyses avec les professionnels de la santé de votre district sont des types de retour d'information essentiels. Cela envoie également le message que les données sont importantes et utiles pour améliorer la santé publique.</a:t>
            </a:r>
            <a:endParaRPr lang="fr-FR" noProof="0" dirty="0"/>
          </a:p>
          <a:p>
            <a:pPr marL="0" indent="0">
              <a:lnSpc>
                <a:spcPct val="115000"/>
              </a:lnSpc>
              <a:spcBef>
                <a:spcPts val="1245"/>
              </a:spcBef>
              <a:buClr>
                <a:schemeClr val="dk1"/>
              </a:buClr>
              <a:buSzPts val="1200"/>
            </a:pPr>
            <a:endParaRPr b="1" i="1" dirty="0"/>
          </a:p>
          <a:p>
            <a:pPr marL="0" indent="0">
              <a:spcBef>
                <a:spcPts val="1618"/>
              </a:spcBef>
            </a:pPr>
            <a:endParaRPr dirty="0"/>
          </a:p>
        </p:txBody>
      </p:sp>
      <p:sp>
        <p:nvSpPr>
          <p:cNvPr id="430" name="Google Shape;430;p1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p1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41" name="Google Shape;441;p1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spcBef>
                <a:spcPts val="373"/>
              </a:spcBef>
              <a:buClr>
                <a:schemeClr val="dk1"/>
              </a:buClr>
              <a:buSzPts val="1200"/>
            </a:pPr>
            <a:endParaRPr lang="fr-FR" b="1" dirty="0"/>
          </a:p>
          <a:p>
            <a:pPr marL="177845" indent="-177845">
              <a:spcBef>
                <a:spcPts val="373"/>
              </a:spcBef>
              <a:buClr>
                <a:schemeClr val="dk1"/>
              </a:buClr>
              <a:buSzPts val="1200"/>
              <a:buFont typeface="Arial"/>
              <a:buChar char="•"/>
            </a:pPr>
            <a:r>
              <a:rPr lang="fr-FR" b="1" u="sng" dirty="0"/>
              <a:t>Décrire</a:t>
            </a:r>
            <a:r>
              <a:rPr lang="fr-FR" dirty="0"/>
              <a:t> la diapositive (</a:t>
            </a:r>
            <a:r>
              <a:rPr lang="fr-FR" i="1" dirty="0"/>
              <a:t>voir les notes d'information en </a:t>
            </a:r>
            <a:r>
              <a:rPr lang="fr-FR" b="1" i="1" dirty="0"/>
              <a:t>gras </a:t>
            </a:r>
            <a:r>
              <a:rPr lang="fr-FR" i="1" dirty="0"/>
              <a:t>ci-dessous</a:t>
            </a:r>
            <a:r>
              <a:rPr lang="fr-FR" dirty="0"/>
              <a:t>)</a:t>
            </a:r>
            <a:endParaRPr lang="fr-FR" noProof="0" dirty="0"/>
          </a:p>
          <a:p>
            <a:pPr marL="296408" indent="-217366">
              <a:lnSpc>
                <a:spcPct val="115000"/>
              </a:lnSpc>
              <a:spcBef>
                <a:spcPts val="1245"/>
              </a:spcBef>
              <a:buClr>
                <a:schemeClr val="dk1"/>
              </a:buClr>
              <a:buSzPts val="1200"/>
            </a:pPr>
            <a:endParaRPr lang="fr-FR" dirty="0"/>
          </a:p>
          <a:p>
            <a:pPr marL="770662" lvl="1" indent="-296408">
              <a:lnSpc>
                <a:spcPct val="115000"/>
              </a:lnSpc>
              <a:spcBef>
                <a:spcPts val="1867"/>
              </a:spcBef>
              <a:buClr>
                <a:schemeClr val="dk1"/>
              </a:buClr>
              <a:buSzPts val="1200"/>
              <a:buFont typeface="Noto Sans Symbols"/>
              <a:buChar char="❖"/>
            </a:pPr>
            <a:r>
              <a:rPr lang="fr-FR" b="1" i="1" dirty="0"/>
              <a:t>Le tableau à trois colonnes (haut de la diapositive) présente la ponctualité des rapports des 10 établissements de santé d'un district. La première colonne contient le nom de chaque établissement du district (dans notre exemple, codé de A à J). La colonne du milieu indique si l'établissement a fait son rapport à temps, en retard ou pas du tout pour la semaine la plus récente. La colonne de droite indique le pourcentage cumulé de rapports ponctuels depuis le début de l'année, c'est-à-dire le pourcentage de semaines depuis le début de l'année au cours desquelles chaque établissement a présenté un rapport ponctuel. Les participants utiliseront ce format lors de leur travail sur le terrain. La légende du tableau (bas de la diapositive) est codée par couleur : un « M » rouge signifie qu'aucun rapport n'a été reçu, un « R » jaune signifie qu'il est en retard et un « T » vert signifie qu'il est à l'heure.</a:t>
            </a:r>
          </a:p>
          <a:p>
            <a:pPr marL="770662" lvl="1" indent="-217366">
              <a:lnSpc>
                <a:spcPct val="115000"/>
              </a:lnSpc>
              <a:spcBef>
                <a:spcPts val="1867"/>
              </a:spcBef>
              <a:buClr>
                <a:schemeClr val="dk1"/>
              </a:buClr>
              <a:buSzPts val="1200"/>
            </a:pPr>
            <a:endParaRPr lang="fr-FR" b="1" i="1" dirty="0"/>
          </a:p>
          <a:p>
            <a:pPr marL="177845" indent="-177845">
              <a:lnSpc>
                <a:spcPct val="115000"/>
              </a:lnSpc>
              <a:spcBef>
                <a:spcPts val="1867"/>
              </a:spcBef>
              <a:buClr>
                <a:schemeClr val="dk1"/>
              </a:buClr>
              <a:buSzPts val="1200"/>
              <a:buFont typeface="Arial"/>
              <a:buChar char="•"/>
            </a:pPr>
            <a:r>
              <a:rPr lang="fr-FR" b="1" u="sng" dirty="0"/>
              <a:t>Dites</a:t>
            </a:r>
            <a:r>
              <a:rPr lang="fr-FR" dirty="0"/>
              <a:t> : l'exemple de cette diapositive illustre la manière dont le retour d'information peut être fourni aux installations.</a:t>
            </a:r>
          </a:p>
          <a:p>
            <a:pPr marL="0" indent="0">
              <a:spcBef>
                <a:spcPts val="996"/>
              </a:spcBef>
            </a:pPr>
            <a:endParaRPr dirty="0"/>
          </a:p>
        </p:txBody>
      </p:sp>
      <p:sp>
        <p:nvSpPr>
          <p:cNvPr id="442" name="Google Shape;442;p1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p1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51" name="Google Shape;451;p1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lnSpc>
                <a:spcPct val="115000"/>
              </a:lnSpc>
              <a:spcBef>
                <a:spcPts val="0"/>
              </a:spcBef>
            </a:pPr>
            <a:r>
              <a:rPr lang="fr-FR" dirty="0"/>
              <a:t> </a:t>
            </a:r>
            <a:endParaRPr lang="fr-FR" noProof="0" dirty="0"/>
          </a:p>
          <a:p>
            <a:pPr marL="177845" indent="-177845" defTabSz="948507">
              <a:lnSpc>
                <a:spcPct val="115000"/>
              </a:lnSpc>
              <a:spcBef>
                <a:spcPts val="0"/>
              </a:spcBef>
              <a:buClr>
                <a:schemeClr val="dk1"/>
              </a:buClr>
              <a:buSzPts val="1200"/>
              <a:buFont typeface="Arial"/>
              <a:buChar char="•"/>
              <a:defRPr/>
            </a:pPr>
            <a:r>
              <a:rPr lang="fr-FR" b="1" u="sng" dirty="0"/>
              <a:t>Dites</a:t>
            </a:r>
            <a:r>
              <a:rPr lang="fr-FR" dirty="0"/>
              <a:t> : La diapositive précédente présentait un tableau d'actualité pour une seule semaine.  Les rapports hebdomadaires peuvent être compilés dans un tableau plus large.  En examinant les résultats de l'actualité au fil du temps, des schémas peuvent émerger. Avec un peu de chance, de plus en plus de cellules deviendront vertes après la formation </a:t>
            </a:r>
            <a:r>
              <a:rPr lang="fr-CA" dirty="0">
                <a:latin typeface="Franklin Gothic Medium" panose="020B0603020102020204" pitchFamily="34" charset="0"/>
              </a:rPr>
              <a:t>FETP-Première ligne</a:t>
            </a:r>
            <a:r>
              <a:rPr lang="fr-FR" dirty="0"/>
              <a:t> !</a:t>
            </a:r>
          </a:p>
        </p:txBody>
      </p:sp>
      <p:sp>
        <p:nvSpPr>
          <p:cNvPr id="452" name="Google Shape;452;p1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2:notes"/>
          <p:cNvSpPr>
            <a:spLocks noGrp="1" noRot="1" noChangeAspect="1"/>
          </p:cNvSpPr>
          <p:nvPr>
            <p:ph type="sldImg" idx="2"/>
          </p:nvPr>
        </p:nvSpPr>
        <p:spPr>
          <a:xfrm>
            <a:off x="512763" y="742950"/>
            <a:ext cx="6608762" cy="371792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95" name="Google Shape;295;p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noProof="0" dirty="0">
                <a:latin typeface="Arial"/>
                <a:ea typeface="Arial"/>
                <a:cs typeface="Arial"/>
                <a:sym typeface="Arial"/>
              </a:rPr>
              <a:t>Notes de l'instructeur :</a:t>
            </a:r>
            <a:endParaRPr lang="fr-FR" noProof="0" dirty="0"/>
          </a:p>
          <a:p>
            <a:pPr marL="0" indent="0">
              <a:spcBef>
                <a:spcPts val="373"/>
              </a:spcBef>
            </a:pPr>
            <a:endParaRPr lang="fr-FR" b="1" noProof="0" dirty="0">
              <a:latin typeface="Arial"/>
              <a:ea typeface="Arial"/>
              <a:cs typeface="Arial"/>
              <a:sym typeface="Arial"/>
            </a:endParaRPr>
          </a:p>
          <a:p>
            <a:pPr marL="177845" indent="-177845">
              <a:spcBef>
                <a:spcPts val="373"/>
              </a:spcBef>
              <a:buClr>
                <a:schemeClr val="dk1"/>
              </a:buClr>
              <a:buSzPts val="1200"/>
              <a:buFont typeface="Noto Sans Symbols"/>
              <a:buChar char="❖"/>
            </a:pPr>
            <a:r>
              <a:rPr lang="fr-FR" b="1" i="1" noProof="0" dirty="0">
                <a:latin typeface="Arial"/>
                <a:ea typeface="Arial"/>
                <a:cs typeface="Arial"/>
                <a:sym typeface="Arial"/>
              </a:rPr>
              <a:t>Ces icônes servent de signaux.  Chaque icône est destinée à aider à naviguer dans le contenu et à savoir ce qui nous attend.</a:t>
            </a:r>
            <a:endParaRPr lang="fr-FR" noProof="0" dirty="0"/>
          </a:p>
          <a:p>
            <a:pPr marL="0" indent="0">
              <a:spcBef>
                <a:spcPts val="373"/>
              </a:spcBef>
            </a:pPr>
            <a:endParaRPr lang="fr-FR" b="1" noProof="0" dirty="0">
              <a:latin typeface="Arial"/>
              <a:ea typeface="Arial"/>
              <a:cs typeface="Arial"/>
              <a:sym typeface="Arial"/>
            </a:endParaRPr>
          </a:p>
          <a:p>
            <a:pPr marL="177845" indent="-177845" defTabSz="948507">
              <a:spcBef>
                <a:spcPts val="373"/>
              </a:spcBef>
              <a:buClr>
                <a:schemeClr val="dk1"/>
              </a:buClr>
              <a:buSzPts val="1200"/>
              <a:buFont typeface="Arial"/>
              <a:buChar char="•"/>
              <a:defRPr/>
            </a:pPr>
            <a:r>
              <a:rPr lang="fr-FR" b="1" u="sng" dirty="0"/>
              <a:t>Dites</a:t>
            </a:r>
            <a:r>
              <a:rPr lang="fr-FR" b="1" dirty="0"/>
              <a:t> : </a:t>
            </a:r>
            <a:r>
              <a:rPr lang="fr-FR" dirty="0"/>
              <a:t>Pour rappel</a:t>
            </a:r>
            <a:r>
              <a:rPr lang="fr-FR" b="0" noProof="0" dirty="0">
                <a:latin typeface="Arial"/>
                <a:ea typeface="Arial"/>
                <a:cs typeface="Arial"/>
                <a:sym typeface="Arial"/>
              </a:rPr>
              <a:t>, vous </a:t>
            </a:r>
            <a:r>
              <a:rPr lang="fr-FR" noProof="0" dirty="0">
                <a:latin typeface="Arial"/>
                <a:ea typeface="Arial"/>
                <a:cs typeface="Arial"/>
                <a:sym typeface="Arial"/>
              </a:rPr>
              <a:t>verrez des icônes utilisées tout au long des présentations de </a:t>
            </a:r>
            <a:r>
              <a:rPr lang="fr-CA" dirty="0">
                <a:latin typeface="Franklin Gothic Medium" panose="020B0603020102020204" pitchFamily="34" charset="0"/>
              </a:rPr>
              <a:t>FETP-Première ligne</a:t>
            </a:r>
            <a:r>
              <a:rPr lang="fr-FR" noProof="0" dirty="0">
                <a:latin typeface="Arial"/>
                <a:ea typeface="Arial"/>
                <a:cs typeface="Arial"/>
                <a:sym typeface="Arial"/>
              </a:rPr>
              <a:t>. </a:t>
            </a:r>
            <a:endParaRPr lang="fr-FR" noProof="0" dirty="0"/>
          </a:p>
          <a:p>
            <a:pPr marL="177845" indent="-98803">
              <a:spcBef>
                <a:spcPts val="373"/>
              </a:spcBef>
              <a:buClr>
                <a:schemeClr val="dk1"/>
              </a:buClr>
              <a:buSzPts val="1200"/>
            </a:pPr>
            <a:endParaRPr dirty="0">
              <a:latin typeface="Arial"/>
              <a:ea typeface="Arial"/>
              <a:cs typeface="Arial"/>
              <a:sym typeface="Arial"/>
            </a:endParaRPr>
          </a:p>
          <a:p>
            <a:pPr marL="0" indent="0">
              <a:spcBef>
                <a:spcPts val="373"/>
              </a:spcBef>
              <a:buClr>
                <a:schemeClr val="dk1"/>
              </a:buClr>
              <a:buSzPts val="1200"/>
            </a:pPr>
            <a:endParaRPr dirty="0"/>
          </a:p>
        </p:txBody>
      </p:sp>
      <p:sp>
        <p:nvSpPr>
          <p:cNvPr id="296" name="Google Shape;296;p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buSzPts val="1200"/>
            </a:pPr>
            <a:fld id="{00000000-1234-1234-1234-123412341234}" type="slidenum">
              <a:rPr lang="fr-FR" sz="1200">
                <a:latin typeface="Calibri"/>
                <a:ea typeface="Calibri"/>
                <a:cs typeface="Calibri"/>
                <a:sym typeface="Calibri"/>
              </a:rPr>
              <a:pPr algn="r">
                <a:buSzPts val="1200"/>
              </a:pPr>
              <a:t>2</a:t>
            </a:fld>
            <a:endParaRPr sz="1200">
              <a:latin typeface="Calibri"/>
              <a:ea typeface="Calibri"/>
              <a:cs typeface="Calibri"/>
              <a:sym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p2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58" name="Google Shape;458;p2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sz="1200" b="1" dirty="0"/>
              <a:t>Notes de l'instructeur : </a:t>
            </a:r>
            <a:endParaRPr lang="fr-FR" sz="1200" noProof="0" dirty="0"/>
          </a:p>
          <a:p>
            <a:pPr marL="0" indent="0">
              <a:spcBef>
                <a:spcPts val="560"/>
              </a:spcBef>
            </a:pPr>
            <a:endParaRPr lang="fr-FR" sz="1200" b="1" i="1" dirty="0"/>
          </a:p>
          <a:p>
            <a:pPr marL="296408" indent="-296408">
              <a:spcBef>
                <a:spcPts val="560"/>
              </a:spcBef>
              <a:buClr>
                <a:schemeClr val="dk1"/>
              </a:buClr>
              <a:buSzPct val="100000"/>
              <a:buFont typeface="Noto Sans Symbols"/>
              <a:buChar char="❖"/>
            </a:pPr>
            <a:r>
              <a:rPr lang="fr-FR" sz="1200" b="1" i="1" dirty="0"/>
              <a:t>Le graphique à barres illustre la complétude des données par site de déclaration du VIH pour le premier trimestre (janvier, février et mars) de 2023. L'objectif de complétude des données est de 80 %. </a:t>
            </a:r>
          </a:p>
          <a:p>
            <a:pPr marL="296408" indent="-177845">
              <a:spcBef>
                <a:spcPts val="560"/>
              </a:spcBef>
              <a:buClr>
                <a:schemeClr val="dk1"/>
              </a:buClr>
              <a:buSzPts val="1800"/>
            </a:pPr>
            <a:endParaRPr lang="fr-FR" sz="1200" b="1" i="1" dirty="0"/>
          </a:p>
          <a:p>
            <a:pPr marL="296408" indent="-296408">
              <a:spcBef>
                <a:spcPts val="560"/>
              </a:spcBef>
              <a:buClr>
                <a:schemeClr val="dk1"/>
              </a:buClr>
              <a:buSzPts val="1800"/>
              <a:buFont typeface="Arial"/>
              <a:buChar char="•"/>
            </a:pPr>
            <a:r>
              <a:rPr lang="fr-FR" sz="1200" b="1" u="sng" dirty="0"/>
              <a:t>Question</a:t>
            </a:r>
            <a:r>
              <a:rPr lang="fr-FR" sz="1200" dirty="0"/>
              <a:t> : Combien de sites ont atteint ou dépassé l'objectif de 80 % de données complètes ?  </a:t>
            </a:r>
            <a:r>
              <a:rPr lang="fr-FR" sz="1200" b="1" i="1" dirty="0"/>
              <a:t>Réponse : </a:t>
            </a:r>
            <a:r>
              <a:rPr lang="fr-FR" sz="1200" i="1" dirty="0"/>
              <a:t>Huit sites sur 15 ont atteint un taux de complétude des données de 80 %.</a:t>
            </a:r>
            <a:endParaRPr lang="fr-FR" sz="1200" dirty="0"/>
          </a:p>
          <a:p>
            <a:pPr marL="0" indent="0">
              <a:lnSpc>
                <a:spcPct val="115000"/>
              </a:lnSpc>
              <a:spcBef>
                <a:spcPts val="1245"/>
              </a:spcBef>
            </a:pPr>
            <a:endParaRPr lang="fr-FR" sz="1200" dirty="0"/>
          </a:p>
          <a:p>
            <a:pPr marL="296408" indent="-296408">
              <a:lnSpc>
                <a:spcPct val="115000"/>
              </a:lnSpc>
              <a:spcBef>
                <a:spcPts val="1867"/>
              </a:spcBef>
              <a:buClr>
                <a:schemeClr val="dk1"/>
              </a:buClr>
              <a:buSzPts val="1800"/>
              <a:buFont typeface="Arial"/>
              <a:buChar char="•"/>
            </a:pPr>
            <a:r>
              <a:rPr lang="fr-FR" sz="1200" b="1" u="sng" dirty="0"/>
              <a:t>Commentaire</a:t>
            </a:r>
            <a:r>
              <a:rPr lang="fr-FR" sz="1200" dirty="0"/>
              <a:t> : Une agence a déclaré un taux de 100%. La clinique X est la moins performante en matière de complétude des données, avec 36 %.  Le graphique à barres illustre le retour d'information réel fourni aux organisations non gouvernementales (ONG) qui fournissaient des services de prévention du VIH. Il facilite la comparaison et le contraste entre les différents établissements. Les agences ont été placées dans un ordre aléatoire sur le graphique, et chacune a reçu une copie de ce graphique avec uniquement le nom de son agence. Ces données leur ont permis de comparer leurs performances à celles des autres établissements, tout en évitant de mettre le groupe dans l'embarras. Des certificats ont été remis à toutes les agences qui ont atteint le seuil de 80 % de données complètes fixé plus tôt dans l'année. Les informations fournies ont motivé les agences moins performantes à améliorer leurs rapports. L'objectif du retour d'information était d'informer et de motiver les travailleurs, et donc d'améliorer la communication des informations, ce qui peut améliorer la prise de décision.</a:t>
            </a:r>
          </a:p>
          <a:p>
            <a:pPr marL="0" indent="0">
              <a:spcBef>
                <a:spcPts val="996"/>
              </a:spcBef>
            </a:pPr>
            <a:endParaRPr dirty="0"/>
          </a:p>
        </p:txBody>
      </p:sp>
      <p:sp>
        <p:nvSpPr>
          <p:cNvPr id="459" name="Google Shape;459;p2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p2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68" name="Google Shape;468;p2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474254" indent="-474254">
              <a:lnSpc>
                <a:spcPct val="115000"/>
              </a:lnSpc>
              <a:spcBef>
                <a:spcPts val="0"/>
              </a:spcBef>
            </a:pPr>
            <a:r>
              <a:rPr lang="fr-FR" b="1" dirty="0"/>
              <a:t>Notes de l'instructeur :</a:t>
            </a:r>
            <a:endParaRPr lang="fr-FR" noProof="0" dirty="0"/>
          </a:p>
          <a:p>
            <a:pPr marL="177845" indent="-98803">
              <a:lnSpc>
                <a:spcPct val="115000"/>
              </a:lnSpc>
              <a:spcBef>
                <a:spcPts val="1867"/>
              </a:spcBef>
              <a:buClr>
                <a:schemeClr val="dk1"/>
              </a:buClr>
              <a:buSzPts val="1200"/>
            </a:pPr>
            <a:endParaRPr lang="fr-FR" b="1" u="sng" dirty="0"/>
          </a:p>
          <a:p>
            <a:pPr marL="177845" indent="-177845">
              <a:lnSpc>
                <a:spcPct val="115000"/>
              </a:lnSpc>
              <a:spcBef>
                <a:spcPts val="1867"/>
              </a:spcBef>
              <a:buClr>
                <a:schemeClr val="dk1"/>
              </a:buClr>
              <a:buSzPts val="1200"/>
              <a:buFont typeface="Arial"/>
              <a:buChar char="•"/>
            </a:pPr>
            <a:r>
              <a:rPr lang="fr-FR" b="1" u="sng" dirty="0"/>
              <a:t>Dites</a:t>
            </a:r>
            <a:r>
              <a:rPr lang="fr-FR" dirty="0"/>
              <a:t> : Il existe des moyens efficaces de fournir un retour d'information constructif aux sites de déclaration (généralement les cliniques et les hôpitaux) sans embarrasser ou contrarier qui que ce soit. N'oubliez pas que tout commence par une relation positive. Rendez donc visite au bureau local et établissez une relation positive. Une fois que vous l'aurez fait, suivez les suggestions suivantes pour fournir un retour d'information constructif. </a:t>
            </a:r>
            <a:r>
              <a:rPr lang="fr-FR" b="1" dirty="0"/>
              <a:t>&lt;</a:t>
            </a:r>
            <a:r>
              <a:rPr lang="fr-FR" b="1" dirty="0">
                <a:solidFill>
                  <a:srgbClr val="000000"/>
                </a:solidFill>
              </a:rPr>
              <a:t>CLIQUER</a:t>
            </a:r>
            <a:r>
              <a:rPr lang="fr-FR" b="1" dirty="0"/>
              <a:t>&gt; </a:t>
            </a:r>
            <a:endParaRPr lang="fr-FR" noProof="0" dirty="0"/>
          </a:p>
          <a:p>
            <a:pPr marL="177845" indent="-98803">
              <a:lnSpc>
                <a:spcPct val="115000"/>
              </a:lnSpc>
              <a:spcBef>
                <a:spcPts val="1867"/>
              </a:spcBef>
              <a:buClr>
                <a:schemeClr val="dk1"/>
              </a:buClr>
              <a:buSzPts val="1200"/>
            </a:pPr>
            <a:endParaRPr lang="fr-FR" b="1" u="sng" dirty="0"/>
          </a:p>
          <a:p>
            <a:pPr marL="177845" indent="-177845">
              <a:lnSpc>
                <a:spcPct val="115000"/>
              </a:lnSpc>
              <a:spcBef>
                <a:spcPts val="1867"/>
              </a:spcBef>
              <a:buClr>
                <a:schemeClr val="dk1"/>
              </a:buClr>
              <a:buSzPts val="1200"/>
              <a:buFont typeface="Arial"/>
              <a:buChar char="•"/>
            </a:pPr>
            <a:r>
              <a:rPr lang="fr-FR" b="1" u="sng" dirty="0"/>
              <a:t>Dites</a:t>
            </a:r>
            <a:r>
              <a:rPr lang="fr-FR" dirty="0"/>
              <a:t> : Le premier est de commencer et de terminer la conversation en soulignant ce qui fonctionne bien. </a:t>
            </a:r>
            <a:r>
              <a:rPr lang="fr-FR" b="1" dirty="0"/>
              <a:t>&lt;</a:t>
            </a:r>
            <a:r>
              <a:rPr lang="fr-FR" b="1" dirty="0">
                <a:solidFill>
                  <a:srgbClr val="000000"/>
                </a:solidFill>
              </a:rPr>
              <a:t>CLIQUER</a:t>
            </a:r>
            <a:r>
              <a:rPr lang="fr-FR" b="1" dirty="0"/>
              <a:t>&gt; </a:t>
            </a:r>
            <a:r>
              <a:rPr lang="fr-FR" dirty="0"/>
              <a:t>Posez des questions pour mieux comprendre le problème. </a:t>
            </a:r>
            <a:r>
              <a:rPr lang="fr-FR" b="1" dirty="0"/>
              <a:t>&lt;</a:t>
            </a:r>
            <a:r>
              <a:rPr lang="fr-FR" b="1" dirty="0">
                <a:solidFill>
                  <a:srgbClr val="000000"/>
                </a:solidFill>
              </a:rPr>
              <a:t>CLIQUER</a:t>
            </a:r>
            <a:r>
              <a:rPr lang="fr-FR" b="1" dirty="0"/>
              <a:t>&gt; </a:t>
            </a:r>
            <a:r>
              <a:rPr lang="fr-FR" dirty="0"/>
              <a:t>Demandez à la personne quelles sont les questions qu'elle pourrait avoir à vous poser. </a:t>
            </a:r>
            <a:r>
              <a:rPr lang="fr-FR" b="1" dirty="0"/>
              <a:t>&lt;</a:t>
            </a:r>
            <a:r>
              <a:rPr lang="fr-FR" b="1" dirty="0">
                <a:solidFill>
                  <a:srgbClr val="000000"/>
                </a:solidFill>
              </a:rPr>
              <a:t>CLIQUER</a:t>
            </a:r>
            <a:r>
              <a:rPr lang="fr-FR" b="1" dirty="0"/>
              <a:t>&gt; </a:t>
            </a:r>
            <a:r>
              <a:rPr lang="fr-FR" dirty="0"/>
              <a:t>Assurez la personne que votre objectif commun est de trouver la solution appropriée. </a:t>
            </a:r>
            <a:r>
              <a:rPr lang="fr-FR" b="1" dirty="0"/>
              <a:t>&lt;</a:t>
            </a:r>
            <a:r>
              <a:rPr lang="fr-FR" b="1" dirty="0">
                <a:solidFill>
                  <a:srgbClr val="000000"/>
                </a:solidFill>
              </a:rPr>
              <a:t>CLIQUER</a:t>
            </a:r>
            <a:r>
              <a:rPr lang="fr-FR" b="1" dirty="0"/>
              <a:t>&gt; </a:t>
            </a:r>
            <a:r>
              <a:rPr lang="fr-FR" dirty="0"/>
              <a:t>Expliquez les besoins en données - soyez précis et exact sur ce qui est nécessaire et pourquoi. </a:t>
            </a:r>
            <a:r>
              <a:rPr lang="fr-FR" b="1" dirty="0"/>
              <a:t>&lt;</a:t>
            </a:r>
            <a:r>
              <a:rPr lang="fr-FR" b="1" dirty="0">
                <a:solidFill>
                  <a:srgbClr val="000000"/>
                </a:solidFill>
              </a:rPr>
              <a:t>CLIQUER</a:t>
            </a:r>
            <a:r>
              <a:rPr lang="fr-FR" b="1" dirty="0"/>
              <a:t>&gt; </a:t>
            </a:r>
            <a:r>
              <a:rPr lang="fr-FR" dirty="0"/>
              <a:t>Faites savoir à la personne que vous êtes disponible pour l'aider, même après la fin de la conversation</a:t>
            </a:r>
            <a:r>
              <a:rPr lang="fr-FR" b="1" dirty="0"/>
              <a:t>. </a:t>
            </a:r>
            <a:r>
              <a:rPr lang="fr-FR" dirty="0"/>
              <a:t>N'oubliez pas qu'il est important de se rendre sur le terrain et d'établir des relations !</a:t>
            </a:r>
            <a:endParaRPr lang="fr-FR" noProof="0" dirty="0"/>
          </a:p>
          <a:p>
            <a:pPr marL="0" indent="0">
              <a:spcBef>
                <a:spcPts val="996"/>
              </a:spcBef>
            </a:pPr>
            <a:endParaRPr dirty="0"/>
          </a:p>
        </p:txBody>
      </p:sp>
      <p:sp>
        <p:nvSpPr>
          <p:cNvPr id="469" name="Google Shape;469;p2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p2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80" name="Google Shape;480;p2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1867"/>
              </a:spcBef>
            </a:pPr>
            <a:endParaRPr lang="fr-FR" dirty="0"/>
          </a:p>
          <a:p>
            <a:pPr marL="296408" indent="-296408">
              <a:lnSpc>
                <a:spcPct val="115000"/>
              </a:lnSpc>
              <a:spcBef>
                <a:spcPts val="1867"/>
              </a:spcBef>
              <a:buClr>
                <a:schemeClr val="dk1"/>
              </a:buClr>
              <a:buSzPts val="1200"/>
              <a:buFont typeface="Noto Sans Symbols"/>
              <a:buChar char="❖"/>
            </a:pPr>
            <a:r>
              <a:rPr lang="fr-FR" b="1" i="1" dirty="0"/>
              <a:t>Sur la base des résultats du </a:t>
            </a:r>
            <a:r>
              <a:rPr lang="fr-FR" b="1" i="1" u="sng" dirty="0"/>
              <a:t>premier trimestre</a:t>
            </a:r>
            <a:r>
              <a:rPr lang="fr-FR" b="1" i="1" dirty="0"/>
              <a:t>, les sites de notification du VIH (ONG) ont reçu un retour d'information sur leurs rapports et ont été encouragés à s'améliorer.  Ce diagramme à barres illustre l</a:t>
            </a:r>
            <a:r>
              <a:rPr lang="fr-FR" b="1" i="1" noProof="0" dirty="0"/>
              <a:t>a complétude</a:t>
            </a:r>
            <a:r>
              <a:rPr lang="fr-FR" b="1" i="1" dirty="0"/>
              <a:t> des données par site de notification pour le </a:t>
            </a:r>
            <a:r>
              <a:rPr lang="fr-FR" b="1" i="1" u="sng" dirty="0"/>
              <a:t>troisième trimestre </a:t>
            </a:r>
            <a:r>
              <a:rPr lang="fr-FR" b="1" i="1" dirty="0"/>
              <a:t>2023 ; les données sont celles des six mois suivant le </a:t>
            </a:r>
            <a:r>
              <a:rPr lang="fr-FR" b="1" i="1" u="sng" dirty="0"/>
              <a:t>premier trimestre</a:t>
            </a:r>
            <a:r>
              <a:rPr lang="fr-FR" b="1" i="1" dirty="0"/>
              <a:t>, qui ont été affichées plus tôt. Quatre établissements ont obtenu un score de 100 %, cinq autres ont obtenu un score de 90 % et la clinique X a obtenu un score de 87 %.</a:t>
            </a:r>
          </a:p>
          <a:p>
            <a:pPr marL="0" indent="0">
              <a:lnSpc>
                <a:spcPct val="115000"/>
              </a:lnSpc>
              <a:spcBef>
                <a:spcPts val="1867"/>
              </a:spcBef>
            </a:pPr>
            <a:endParaRPr lang="fr-FR" dirty="0"/>
          </a:p>
          <a:p>
            <a:pPr marL="296408" indent="-296408">
              <a:lnSpc>
                <a:spcPct val="115000"/>
              </a:lnSpc>
              <a:spcBef>
                <a:spcPts val="1867"/>
              </a:spcBef>
              <a:buClr>
                <a:schemeClr val="dk1"/>
              </a:buClr>
              <a:buSzPts val="1200"/>
              <a:buFont typeface="Arial"/>
              <a:buChar char="•"/>
            </a:pPr>
            <a:r>
              <a:rPr lang="fr-FR" b="1" u="sng" dirty="0"/>
              <a:t>Commentaire</a:t>
            </a:r>
            <a:r>
              <a:rPr lang="fr-FR" dirty="0"/>
              <a:t> : La diapositive précédente montrait qu'un seul établissement avait des données complètes à 100 %, contre quatre établissements dans cette diapositive.  Au cours du </a:t>
            </a:r>
            <a:r>
              <a:rPr lang="fr-FR" b="1" dirty="0"/>
              <a:t>premier trimestre</a:t>
            </a:r>
            <a:r>
              <a:rPr lang="fr-FR" dirty="0"/>
              <a:t>, sept établissements n'ont pas atteint l'objectif de 80 % ; au cours du </a:t>
            </a:r>
            <a:r>
              <a:rPr lang="fr-FR" b="1" dirty="0"/>
              <a:t>troisième trimestre</a:t>
            </a:r>
            <a:r>
              <a:rPr lang="fr-FR" dirty="0"/>
              <a:t>, un seul des 15 établissements n'a pas atteint l'objectif de 80 %.  Sur la base de ces résultats, le nouveau critère d</a:t>
            </a:r>
            <a:r>
              <a:rPr lang="fr-FR" noProof="0" dirty="0"/>
              <a:t>e complétude</a:t>
            </a:r>
            <a:r>
              <a:rPr lang="fr-FR" dirty="0"/>
              <a:t> des données pour les établissements a été augmenté à 95 %.  La clinique X, l'établissement le moins performant, a vu l</a:t>
            </a:r>
            <a:r>
              <a:rPr lang="fr-FR" noProof="0" dirty="0"/>
              <a:t>a complétude</a:t>
            </a:r>
            <a:r>
              <a:rPr lang="fr-FR" dirty="0"/>
              <a:t> de ses données passer de 36 % à 87 %. Auparavant, la clinique X avait reçu des avertissements indiquant que l</a:t>
            </a:r>
            <a:r>
              <a:rPr lang="fr-FR" noProof="0" dirty="0"/>
              <a:t>a complétude</a:t>
            </a:r>
            <a:r>
              <a:rPr lang="fr-FR" dirty="0"/>
              <a:t> de ses données n'était pas acceptable. Toutefois, elle n’avait pas sérieusement remédié à ses lacunes avant de recevoir le graphique de performance.</a:t>
            </a:r>
          </a:p>
          <a:p>
            <a:pPr marL="296408" indent="-217366">
              <a:lnSpc>
                <a:spcPct val="115000"/>
              </a:lnSpc>
              <a:spcBef>
                <a:spcPts val="1867"/>
              </a:spcBef>
              <a:buClr>
                <a:schemeClr val="dk1"/>
              </a:buClr>
              <a:buSzPts val="1200"/>
            </a:pPr>
            <a:endParaRPr lang="fr-FR" dirty="0"/>
          </a:p>
          <a:p>
            <a:pPr marL="296408" indent="-296408">
              <a:lnSpc>
                <a:spcPct val="115000"/>
              </a:lnSpc>
              <a:spcBef>
                <a:spcPts val="1867"/>
              </a:spcBef>
              <a:buClr>
                <a:schemeClr val="dk1"/>
              </a:buClr>
              <a:buSzPts val="1200"/>
              <a:buFont typeface="Arial"/>
              <a:buChar char="•"/>
            </a:pPr>
            <a:r>
              <a:rPr lang="fr-FR" b="1" u="sng" dirty="0"/>
              <a:t>Demandez</a:t>
            </a:r>
            <a:r>
              <a:rPr lang="fr-FR" dirty="0"/>
              <a:t> : Comment pensez-vous que le graphique d'information sur les performances a pu conduire à l'amélioration de l</a:t>
            </a:r>
            <a:r>
              <a:rPr lang="fr-FR" noProof="0" dirty="0"/>
              <a:t>a complétude</a:t>
            </a:r>
            <a:r>
              <a:rPr lang="fr-FR" dirty="0"/>
              <a:t> des données pour la clinique X ?</a:t>
            </a:r>
            <a:endParaRPr lang="fr-FR" b="1" dirty="0"/>
          </a:p>
          <a:p>
            <a:pPr marL="296408" indent="-217366">
              <a:lnSpc>
                <a:spcPct val="115000"/>
              </a:lnSpc>
              <a:spcBef>
                <a:spcPts val="1867"/>
              </a:spcBef>
              <a:buClr>
                <a:schemeClr val="dk1"/>
              </a:buClr>
              <a:buSzPts val="1200"/>
            </a:pPr>
            <a:endParaRPr lang="fr-FR" b="1" dirty="0"/>
          </a:p>
          <a:p>
            <a:pPr marL="296408" indent="-296408">
              <a:lnSpc>
                <a:spcPct val="115000"/>
              </a:lnSpc>
              <a:spcBef>
                <a:spcPts val="1867"/>
              </a:spcBef>
              <a:buClr>
                <a:schemeClr val="dk1"/>
              </a:buClr>
              <a:buSzPts val="1200"/>
              <a:buFont typeface="Arial"/>
              <a:buChar char="•"/>
            </a:pPr>
            <a:r>
              <a:rPr lang="fr-FR" b="1" u="sng" dirty="0"/>
              <a:t>Animer</a:t>
            </a:r>
            <a:r>
              <a:rPr lang="fr-FR" b="1" dirty="0"/>
              <a:t> </a:t>
            </a:r>
            <a:r>
              <a:rPr lang="fr-FR" dirty="0"/>
              <a:t>une discussion sur la base des réponses des participants.</a:t>
            </a:r>
            <a:endParaRPr lang="fr-FR" noProof="0" dirty="0"/>
          </a:p>
          <a:p>
            <a:pPr marL="0" indent="0">
              <a:lnSpc>
                <a:spcPct val="115000"/>
              </a:lnSpc>
              <a:spcBef>
                <a:spcPts val="1867"/>
              </a:spcBef>
              <a:buClr>
                <a:schemeClr val="dk1"/>
              </a:buClr>
              <a:buSzPts val="1200"/>
            </a:pPr>
            <a:endParaRPr lang="fr-FR" dirty="0"/>
          </a:p>
          <a:p>
            <a:pPr marL="296408" indent="-296408">
              <a:lnSpc>
                <a:spcPct val="115000"/>
              </a:lnSpc>
              <a:spcBef>
                <a:spcPts val="1867"/>
              </a:spcBef>
              <a:buClr>
                <a:schemeClr val="dk1"/>
              </a:buClr>
              <a:buSzPts val="1200"/>
              <a:buFont typeface="Arial"/>
              <a:buChar char="•"/>
            </a:pPr>
            <a:r>
              <a:rPr lang="fr-FR" b="1" u="sng" dirty="0"/>
              <a:t>Résumez</a:t>
            </a:r>
            <a:r>
              <a:rPr lang="fr-FR" dirty="0"/>
              <a:t> la discussion en reconnaissant les réponses communes des participants avant de passer à la diapositive suivante.</a:t>
            </a:r>
          </a:p>
          <a:p>
            <a:pPr marL="0" indent="0">
              <a:spcBef>
                <a:spcPts val="996"/>
              </a:spcBef>
            </a:pPr>
            <a:endParaRPr dirty="0"/>
          </a:p>
        </p:txBody>
      </p:sp>
      <p:sp>
        <p:nvSpPr>
          <p:cNvPr id="481" name="Google Shape;481;p2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0"/>
        <p:cNvGrpSpPr/>
        <p:nvPr/>
      </p:nvGrpSpPr>
      <p:grpSpPr>
        <a:xfrm>
          <a:off x="0" y="0"/>
          <a:ext cx="0" cy="0"/>
          <a:chOff x="0" y="0"/>
          <a:chExt cx="0" cy="0"/>
        </a:xfrm>
      </p:grpSpPr>
      <p:sp>
        <p:nvSpPr>
          <p:cNvPr id="491" name="Google Shape;491;p2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92" name="Google Shape;492;p2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lnSpc>
                <a:spcPct val="115000"/>
              </a:lnSpc>
              <a:spcBef>
                <a:spcPts val="1245"/>
              </a:spcBef>
            </a:pPr>
            <a:endParaRPr lang="fr-FR" dirty="0"/>
          </a:p>
          <a:p>
            <a:pPr marL="296408" indent="-296408">
              <a:lnSpc>
                <a:spcPct val="115000"/>
              </a:lnSpc>
              <a:spcBef>
                <a:spcPts val="1867"/>
              </a:spcBef>
              <a:buClr>
                <a:schemeClr val="dk1"/>
              </a:buClr>
              <a:buSzPts val="1200"/>
              <a:buFont typeface="Noto Sans Symbols"/>
              <a:buChar char="❖"/>
            </a:pPr>
            <a:r>
              <a:rPr lang="fr-FR" b="1" i="1" dirty="0"/>
              <a:t>Il s'agit d'une diapositive du pourcentage d'établissements ayant fait leur rapport à temps, par district, dans le pays du Bénin en Afrique. Les lignes représentent les 22 districts du Bénin. Les colonnes représentent 13 semaines correspondant à la semaine précédant le début du programme FETP-</a:t>
            </a:r>
            <a:r>
              <a:rPr lang="fr-FR" b="1" i="1" noProof="0" dirty="0"/>
              <a:t>Première ligne</a:t>
            </a:r>
            <a:r>
              <a:rPr lang="fr-FR" b="1" i="1" dirty="0"/>
              <a:t>, jusqu'à la fin du programme. Le programme FETP-</a:t>
            </a:r>
            <a:r>
              <a:rPr lang="fr-FR" b="1" i="1" noProof="0" dirty="0"/>
              <a:t>Première ligne</a:t>
            </a:r>
            <a:r>
              <a:rPr lang="fr-FR" b="1" i="1" dirty="0"/>
              <a:t> a inscrit un participant dans presque tous les districts. Ces participants ont informé leurs établissements qu'ils vérifieraient chaque semaine le respect des délais de transmission des données de surveillance.  Dans le tableau, le vert est bon, le rouge est mauvais.</a:t>
            </a:r>
          </a:p>
          <a:p>
            <a:pPr marL="0" indent="0">
              <a:spcBef>
                <a:spcPts val="1867"/>
              </a:spcBef>
            </a:pPr>
            <a:endParaRPr lang="fr-FR" b="1" dirty="0"/>
          </a:p>
          <a:p>
            <a:pPr marL="296408" indent="-296408" defTabSz="948507">
              <a:spcBef>
                <a:spcPts val="1867"/>
              </a:spcBef>
              <a:buClr>
                <a:schemeClr val="dk1"/>
              </a:buClr>
              <a:buSzPts val="1200"/>
              <a:buFont typeface="Arial"/>
              <a:buChar char="•"/>
              <a:defRPr/>
            </a:pPr>
            <a:r>
              <a:rPr lang="fr-FR" b="1" u="sng" dirty="0"/>
              <a:t>Demandez</a:t>
            </a:r>
            <a:r>
              <a:rPr lang="fr-FR" dirty="0"/>
              <a:t> : Que voyez-vous pendant la semaine précédant le début du </a:t>
            </a:r>
            <a:r>
              <a:rPr lang="fr-CA" dirty="0">
                <a:latin typeface="Franklin Gothic Medium" panose="020B0603020102020204" pitchFamily="34" charset="0"/>
              </a:rPr>
              <a:t>FETP-Première ligne</a:t>
            </a:r>
            <a:r>
              <a:rPr lang="fr-FR" dirty="0"/>
              <a:t> ?  </a:t>
            </a:r>
            <a:r>
              <a:rPr lang="fr-FR" b="1" dirty="0"/>
              <a:t>Réponse </a:t>
            </a:r>
            <a:r>
              <a:rPr lang="fr-FR" b="1" i="1" dirty="0"/>
              <a:t>: </a:t>
            </a:r>
            <a:r>
              <a:rPr lang="fr-FR" i="1" dirty="0"/>
              <a:t>Principalement de l'orange pale, de l’orange fonc</a:t>
            </a:r>
            <a:r>
              <a:rPr lang="fr-FR" dirty="0"/>
              <a:t>é</a:t>
            </a:r>
            <a:r>
              <a:rPr lang="fr-FR" i="1" dirty="0"/>
              <a:t> et du rouge.</a:t>
            </a:r>
            <a:endParaRPr lang="fr-FR" noProof="0" dirty="0"/>
          </a:p>
          <a:p>
            <a:pPr marL="0" indent="0">
              <a:spcBef>
                <a:spcPts val="996"/>
              </a:spcBef>
            </a:pPr>
            <a:endParaRPr dirty="0"/>
          </a:p>
          <a:p>
            <a:pPr marL="0" indent="0">
              <a:spcBef>
                <a:spcPts val="373"/>
              </a:spcBef>
            </a:pPr>
            <a:endParaRPr dirty="0"/>
          </a:p>
        </p:txBody>
      </p:sp>
      <p:sp>
        <p:nvSpPr>
          <p:cNvPr id="493" name="Google Shape;493;p2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p2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99" name="Google Shape;499;p2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sz="1200" b="1" dirty="0"/>
              <a:t>Notes de l'instructeur : </a:t>
            </a:r>
          </a:p>
          <a:p>
            <a:pPr marL="0" indent="0">
              <a:spcBef>
                <a:spcPts val="560"/>
              </a:spcBef>
            </a:pPr>
            <a:endParaRPr lang="fr-FR" sz="1200" b="1" dirty="0"/>
          </a:p>
          <a:p>
            <a:pPr marL="296408" indent="-296408">
              <a:spcBef>
                <a:spcPts val="560"/>
              </a:spcBef>
              <a:buClr>
                <a:schemeClr val="dk1"/>
              </a:buClr>
              <a:buSzPts val="1800"/>
              <a:buFont typeface="Arial"/>
              <a:buChar char="•"/>
            </a:pPr>
            <a:r>
              <a:rPr lang="fr-FR" sz="1200" b="1" u="sng" dirty="0"/>
              <a:t>Demandez</a:t>
            </a:r>
            <a:r>
              <a:rPr lang="fr-FR" sz="1200" dirty="0"/>
              <a:t> : A mi-parcours, que voyez-vous ? </a:t>
            </a:r>
            <a:r>
              <a:rPr lang="fr-FR" sz="1200" b="1" dirty="0"/>
              <a:t>Réponse : </a:t>
            </a:r>
            <a:r>
              <a:rPr lang="fr-FR" sz="1200" i="1" dirty="0"/>
              <a:t>Plus de vert.</a:t>
            </a:r>
            <a:endParaRPr lang="fr-FR" sz="1200" noProof="0" dirty="0"/>
          </a:p>
          <a:p>
            <a:pPr marL="0" indent="0">
              <a:spcBef>
                <a:spcPts val="373"/>
              </a:spcBef>
            </a:pPr>
            <a:endParaRPr dirty="0"/>
          </a:p>
        </p:txBody>
      </p:sp>
      <p:sp>
        <p:nvSpPr>
          <p:cNvPr id="500" name="Google Shape;500;p2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p2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06" name="Google Shape;506;p2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177845" indent="-98803">
              <a:spcBef>
                <a:spcPts val="1245"/>
              </a:spcBef>
              <a:buClr>
                <a:schemeClr val="dk1"/>
              </a:buClr>
              <a:buSzPts val="1200"/>
            </a:pPr>
            <a:endParaRPr lang="fr-FR" b="1" u="sng" dirty="0"/>
          </a:p>
          <a:p>
            <a:pPr marL="177845" indent="-177845" defTabSz="948507">
              <a:spcBef>
                <a:spcPts val="1867"/>
              </a:spcBef>
              <a:buClr>
                <a:schemeClr val="dk1"/>
              </a:buClr>
              <a:buSzPts val="1200"/>
              <a:buFont typeface="Arial"/>
              <a:buChar char="•"/>
              <a:defRPr/>
            </a:pPr>
            <a:r>
              <a:rPr lang="fr-FR" b="1" u="sng" dirty="0"/>
              <a:t>Demandez</a:t>
            </a:r>
            <a:r>
              <a:rPr lang="fr-FR" dirty="0"/>
              <a:t> : A la fin du </a:t>
            </a:r>
            <a:r>
              <a:rPr lang="fr-CA" dirty="0">
                <a:latin typeface="Franklin Gothic Medium" panose="020B0603020102020204" pitchFamily="34" charset="0"/>
              </a:rPr>
              <a:t>FETP-Première ligne</a:t>
            </a:r>
            <a:r>
              <a:rPr lang="fr-FR" dirty="0"/>
              <a:t>, que voyez-vous ? </a:t>
            </a:r>
            <a:r>
              <a:rPr lang="fr-FR" b="1" dirty="0"/>
              <a:t>Réponse : </a:t>
            </a:r>
            <a:r>
              <a:rPr lang="fr-FR" i="1" dirty="0"/>
              <a:t> Surtout du vert.</a:t>
            </a:r>
            <a:endParaRPr lang="fr-FR" noProof="0" dirty="0"/>
          </a:p>
          <a:p>
            <a:pPr marL="177845" indent="-98803">
              <a:spcBef>
                <a:spcPts val="1867"/>
              </a:spcBef>
              <a:buClr>
                <a:schemeClr val="dk1"/>
              </a:buClr>
              <a:buSzPts val="1200"/>
            </a:pPr>
            <a:endParaRPr lang="fr-FR" b="1" i="1" u="sng" dirty="0"/>
          </a:p>
          <a:p>
            <a:pPr marL="177845" indent="-177845">
              <a:spcBef>
                <a:spcPts val="1867"/>
              </a:spcBef>
              <a:buClr>
                <a:schemeClr val="dk1"/>
              </a:buClr>
              <a:buSzPts val="1200"/>
              <a:buFont typeface="Arial"/>
              <a:buChar char="•"/>
            </a:pPr>
            <a:r>
              <a:rPr lang="fr-FR" b="1" u="sng" dirty="0"/>
              <a:t>Dites</a:t>
            </a:r>
            <a:r>
              <a:rPr lang="fr-FR" dirty="0"/>
              <a:t> : Cela montre que le suivi et le retour d'information fonctionnent.  Nous espérons que vous aurez tous le même impact ! </a:t>
            </a:r>
            <a:endParaRPr lang="fr-FR" noProof="0" dirty="0"/>
          </a:p>
          <a:p>
            <a:pPr marL="0" indent="0">
              <a:spcBef>
                <a:spcPts val="996"/>
              </a:spcBef>
            </a:pPr>
            <a:endParaRPr dirty="0"/>
          </a:p>
        </p:txBody>
      </p:sp>
      <p:sp>
        <p:nvSpPr>
          <p:cNvPr id="507" name="Google Shape;507;p2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26:notes"/>
          <p:cNvSpPr>
            <a:spLocks noGrp="1" noRot="1" noChangeAspect="1"/>
          </p:cNvSpPr>
          <p:nvPr>
            <p:ph type="sldImg" idx="2"/>
          </p:nvPr>
        </p:nvSpPr>
        <p:spPr>
          <a:xfrm>
            <a:off x="746125" y="1181100"/>
            <a:ext cx="5664200" cy="318611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13" name="Google Shape;513;p2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dirty="0"/>
          </a:p>
          <a:p>
            <a:pPr marL="0" indent="0">
              <a:spcBef>
                <a:spcPts val="1068"/>
              </a:spcBef>
            </a:pPr>
            <a:endParaRPr lang="fr-FR" i="1" dirty="0"/>
          </a:p>
          <a:p>
            <a:pPr marL="296408" indent="-296408">
              <a:spcBef>
                <a:spcPts val="446"/>
              </a:spcBef>
              <a:buClr>
                <a:schemeClr val="dk1"/>
              </a:buClr>
              <a:buSzPts val="1200"/>
              <a:buFont typeface="Noto Sans Symbols"/>
              <a:buChar char="❖"/>
            </a:pPr>
            <a:r>
              <a:rPr lang="fr-FR" b="1" i="1" dirty="0"/>
              <a:t>Point saillant Une Seule Santé : Comme l'explique cette présentation, l'incompatibilité des systèmes d'information est l'une des causes possibles de la mauvaise qualité des données. Dans ce contexte, il convient de revoir les degrés de collaboration dans les systèmes de surveillance One Health. La manière dont les données sont compilées et partagées joue un rôle dans la qualité des données. </a:t>
            </a:r>
            <a:endParaRPr lang="fr-FR" noProof="0" dirty="0"/>
          </a:p>
          <a:p>
            <a:pPr marL="296408" indent="-217366">
              <a:spcBef>
                <a:spcPts val="446"/>
              </a:spcBef>
              <a:buClr>
                <a:schemeClr val="dk1"/>
              </a:buClr>
              <a:buSzPts val="1200"/>
            </a:pPr>
            <a:endParaRPr lang="fr-FR" b="1" i="1" dirty="0"/>
          </a:p>
          <a:p>
            <a:pPr marL="296408" indent="-296408">
              <a:spcBef>
                <a:spcPts val="446"/>
              </a:spcBef>
              <a:buClr>
                <a:schemeClr val="dk1"/>
              </a:buClr>
              <a:buSzPts val="1200"/>
              <a:buFont typeface="Noto Sans Symbols"/>
              <a:buChar char="❖"/>
            </a:pPr>
            <a:r>
              <a:rPr lang="fr-FR" b="1" i="1" dirty="0"/>
              <a:t>Point saillant Une Seule Santé :  L'échange de données entre les systèmes d'information est essentiel à la réussite de la surveillance Une Seule Santé et le fait de s'assurer que les variables présentes dans plus d'un système sont saisies de la même manière (Oui/Non ou 1/2) peut avoir un impact considérable sur la facilité d'utilisation de ces systèmes de surveillance conjoints. Les données ne sont utiles que si elles peuvent être analysées et exploitées. Des données séparées provenant des systèmes de santé publique et de santé animale qui ne peuvent pas être analysées conjointement ne peuvent pas faire l'objet d'une action commune. </a:t>
            </a:r>
            <a:endParaRPr lang="fr-FR" noProof="0" dirty="0"/>
          </a:p>
          <a:p>
            <a:pPr marL="296408" indent="-217366">
              <a:spcBef>
                <a:spcPts val="446"/>
              </a:spcBef>
              <a:buClr>
                <a:schemeClr val="dk1"/>
              </a:buClr>
              <a:buSzPts val="1200"/>
            </a:pPr>
            <a:endParaRPr lang="fr-FR" b="1" dirty="0"/>
          </a:p>
          <a:p>
            <a:pPr marL="296408" indent="-296408">
              <a:spcBef>
                <a:spcPts val="446"/>
              </a:spcBef>
              <a:buClr>
                <a:schemeClr val="dk1"/>
              </a:buClr>
              <a:buSzPts val="1200"/>
              <a:buFont typeface="Arial"/>
              <a:buChar char="•"/>
            </a:pPr>
            <a:r>
              <a:rPr lang="fr-FR" b="1" u="sng" dirty="0"/>
              <a:t>Posez la question</a:t>
            </a:r>
            <a:r>
              <a:rPr lang="fr-FR" dirty="0"/>
              <a:t> : Quelles mesures chaque secteur a-t-il prises pour améliorer la qualité des données ? </a:t>
            </a:r>
            <a:endParaRPr lang="fr-FR" noProof="0" dirty="0"/>
          </a:p>
          <a:p>
            <a:pPr marL="296408" indent="-217366">
              <a:spcBef>
                <a:spcPts val="446"/>
              </a:spcBef>
              <a:buClr>
                <a:schemeClr val="dk1"/>
              </a:buClr>
              <a:buSzPts val="1200"/>
            </a:pPr>
            <a:endParaRPr lang="fr-FR" b="1" dirty="0"/>
          </a:p>
          <a:p>
            <a:pPr marL="296408" indent="-296408">
              <a:spcBef>
                <a:spcPts val="446"/>
              </a:spcBef>
              <a:buClr>
                <a:schemeClr val="dk1"/>
              </a:buClr>
              <a:buSzPts val="1200"/>
              <a:buFont typeface="Arial"/>
              <a:buChar char="•"/>
            </a:pPr>
            <a:r>
              <a:rPr lang="fr-FR" b="1" u="sng" dirty="0"/>
              <a:t>Remerciez</a:t>
            </a:r>
            <a:r>
              <a:rPr lang="fr-FR" b="1" dirty="0"/>
              <a:t> </a:t>
            </a:r>
            <a:r>
              <a:rPr lang="fr-FR" dirty="0"/>
              <a:t>les participants pour leurs réponses et passer à la diapositive suivante.</a:t>
            </a:r>
            <a:endParaRPr lang="fr-FR" noProof="0" dirty="0"/>
          </a:p>
        </p:txBody>
      </p:sp>
      <p:sp>
        <p:nvSpPr>
          <p:cNvPr id="514" name="Google Shape;514;p2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buSzPts val="1200"/>
            </a:pPr>
            <a:fld id="{00000000-1234-1234-1234-123412341234}" type="slidenum">
              <a:rPr lang="fr-FR" sz="1200">
                <a:latin typeface="Calibri"/>
                <a:ea typeface="Calibri"/>
                <a:cs typeface="Calibri"/>
                <a:sym typeface="Calibri"/>
              </a:rPr>
              <a:pPr algn="r">
                <a:buSzPts val="1200"/>
              </a:pPr>
              <a:t>26</a:t>
            </a:fld>
            <a:endParaRPr sz="1200">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5"/>
        <p:cNvGrpSpPr/>
        <p:nvPr/>
      </p:nvGrpSpPr>
      <p:grpSpPr>
        <a:xfrm>
          <a:off x="0" y="0"/>
          <a:ext cx="0" cy="0"/>
          <a:chOff x="0" y="0"/>
          <a:chExt cx="0" cy="0"/>
        </a:xfrm>
      </p:grpSpPr>
      <p:sp>
        <p:nvSpPr>
          <p:cNvPr id="536" name="Google Shape;536;p2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37" name="Google Shape;537;p2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SzPts val="1200"/>
            </a:pPr>
            <a:r>
              <a:rPr lang="fr-FR" b="1" dirty="0">
                <a:solidFill>
                  <a:srgbClr val="000000"/>
                </a:solidFill>
              </a:rPr>
              <a:t>Notes de l'instructeur : </a:t>
            </a:r>
            <a:endParaRPr lang="fr-FR" noProof="0" dirty="0"/>
          </a:p>
          <a:p>
            <a:pPr marL="0" indent="0">
              <a:spcBef>
                <a:spcPts val="0"/>
              </a:spcBef>
              <a:buClr>
                <a:schemeClr val="dk1"/>
              </a:buClr>
              <a:buSzPts val="1200"/>
            </a:pPr>
            <a:endParaRPr lang="fr-FR" b="1" dirty="0">
              <a:solidFill>
                <a:srgbClr val="000000"/>
              </a:solidFill>
            </a:endParaRPr>
          </a:p>
          <a:p>
            <a:pPr marL="177845" indent="-177845">
              <a:spcBef>
                <a:spcPts val="0"/>
              </a:spcBef>
              <a:buSzPts val="1200"/>
              <a:buFont typeface="Arial"/>
              <a:buChar char="•"/>
            </a:pPr>
            <a:r>
              <a:rPr lang="fr-FR" b="1" u="sng" dirty="0">
                <a:solidFill>
                  <a:srgbClr val="000000"/>
                </a:solidFill>
              </a:rPr>
              <a:t>Lisez</a:t>
            </a:r>
            <a:r>
              <a:rPr lang="fr-FR" dirty="0">
                <a:solidFill>
                  <a:srgbClr val="000000"/>
                </a:solidFill>
              </a:rPr>
              <a:t> la première question à haute voix (</a:t>
            </a:r>
            <a:r>
              <a:rPr lang="fr-FR" i="1" dirty="0">
                <a:solidFill>
                  <a:srgbClr val="000000"/>
                </a:solidFill>
              </a:rPr>
              <a:t>Quels sont les problèmes courants de qualité des données que vous rencontrez dans votre secteur ?) </a:t>
            </a:r>
            <a:endParaRPr lang="fr-FR" noProof="0" dirty="0"/>
          </a:p>
          <a:p>
            <a:pPr marL="177845" indent="-98803">
              <a:spcBef>
                <a:spcPts val="0"/>
              </a:spcBef>
              <a:buClr>
                <a:schemeClr val="dk1"/>
              </a:buClr>
              <a:buSzPts val="1200"/>
            </a:pPr>
            <a:endParaRPr lang="fr-FR" dirty="0">
              <a:solidFill>
                <a:srgbClr val="000000"/>
              </a:solidFill>
            </a:endParaRPr>
          </a:p>
          <a:p>
            <a:pPr marL="177845" indent="-177845">
              <a:spcBef>
                <a:spcPts val="0"/>
              </a:spcBef>
              <a:buSzPts val="1200"/>
              <a:buFont typeface="Arial"/>
              <a:buChar char="•"/>
            </a:pPr>
            <a:r>
              <a:rPr lang="fr-FR" b="1" u="sng" dirty="0">
                <a:solidFill>
                  <a:srgbClr val="000000"/>
                </a:solidFill>
              </a:rPr>
              <a:t>Permettez</a:t>
            </a:r>
            <a:r>
              <a:rPr lang="fr-FR" dirty="0">
                <a:solidFill>
                  <a:srgbClr val="000000"/>
                </a:solidFill>
              </a:rPr>
              <a:t> à un représentant de chaque secteur de répondre. </a:t>
            </a:r>
            <a:endParaRPr lang="fr-FR" noProof="0" dirty="0"/>
          </a:p>
          <a:p>
            <a:pPr marL="177845" indent="-98803">
              <a:spcBef>
                <a:spcPts val="0"/>
              </a:spcBef>
              <a:buClr>
                <a:schemeClr val="dk1"/>
              </a:buClr>
              <a:buSzPts val="1200"/>
            </a:pPr>
            <a:endParaRPr lang="fr-FR" dirty="0">
              <a:solidFill>
                <a:srgbClr val="000000"/>
              </a:solidFill>
            </a:endParaRPr>
          </a:p>
          <a:p>
            <a:pPr marL="177845" indent="-177845">
              <a:spcBef>
                <a:spcPts val="0"/>
              </a:spcBef>
              <a:buSzPts val="1200"/>
              <a:buFont typeface="Arial"/>
              <a:buChar char="•"/>
            </a:pPr>
            <a:r>
              <a:rPr lang="fr-FR" b="1" u="sng" dirty="0">
                <a:solidFill>
                  <a:srgbClr val="000000"/>
                </a:solidFill>
              </a:rPr>
              <a:t>Animer</a:t>
            </a:r>
            <a:r>
              <a:rPr lang="fr-FR" b="1" dirty="0">
                <a:solidFill>
                  <a:srgbClr val="000000"/>
                </a:solidFill>
              </a:rPr>
              <a:t> </a:t>
            </a:r>
            <a:r>
              <a:rPr lang="fr-FR" dirty="0">
                <a:solidFill>
                  <a:srgbClr val="000000"/>
                </a:solidFill>
              </a:rPr>
              <a:t>une discussion de 3 à 5 minutes</a:t>
            </a:r>
            <a:r>
              <a:rPr lang="fr-FR" b="1" u="none" noProof="0" dirty="0">
                <a:latin typeface="Arial"/>
                <a:ea typeface="Arial"/>
                <a:cs typeface="Arial"/>
                <a:sym typeface="Arial"/>
              </a:rPr>
              <a:t>. </a:t>
            </a:r>
            <a:endParaRPr lang="fr-FR" u="none" noProof="0" dirty="0"/>
          </a:p>
          <a:p>
            <a:pPr marL="177845" indent="-98803">
              <a:spcBef>
                <a:spcPts val="0"/>
              </a:spcBef>
              <a:buClr>
                <a:schemeClr val="dk1"/>
              </a:buClr>
              <a:buSzPts val="1200"/>
            </a:pPr>
            <a:endParaRPr lang="fr-FR" b="1" noProof="0" dirty="0">
              <a:latin typeface="Arial"/>
              <a:ea typeface="Arial"/>
              <a:cs typeface="Arial"/>
              <a:sym typeface="Arial"/>
            </a:endParaRPr>
          </a:p>
          <a:p>
            <a:pPr marL="177845" indent="-177845">
              <a:spcBef>
                <a:spcPts val="0"/>
              </a:spcBef>
              <a:buClr>
                <a:schemeClr val="dk1"/>
              </a:buClr>
              <a:buSzPts val="1200"/>
              <a:buFont typeface="Arial"/>
              <a:buChar char="•"/>
            </a:pPr>
            <a:r>
              <a:rPr lang="fr-FR" b="1" u="sng" noProof="0" dirty="0">
                <a:latin typeface="Arial"/>
                <a:ea typeface="Arial"/>
                <a:cs typeface="Arial"/>
                <a:sym typeface="Arial"/>
              </a:rPr>
              <a:t>Lisez</a:t>
            </a:r>
            <a:r>
              <a:rPr lang="fr-FR" b="0" u="none" noProof="0" dirty="0">
                <a:latin typeface="Arial"/>
                <a:ea typeface="Arial"/>
                <a:cs typeface="Arial"/>
                <a:sym typeface="Arial"/>
              </a:rPr>
              <a:t> la </a:t>
            </a:r>
            <a:r>
              <a:rPr lang="fr-FR" b="0" noProof="0" dirty="0">
                <a:latin typeface="Arial"/>
                <a:ea typeface="Arial"/>
                <a:cs typeface="Arial"/>
                <a:sym typeface="Arial"/>
              </a:rPr>
              <a:t>deuxième question à haute voix (</a:t>
            </a:r>
            <a:r>
              <a:rPr lang="fr-FR" b="0" i="1" noProof="0" dirty="0">
                <a:latin typeface="Arial"/>
                <a:ea typeface="Arial"/>
                <a:cs typeface="Arial"/>
                <a:sym typeface="Arial"/>
              </a:rPr>
              <a:t>Quelles mesures chaque secteur a-t-il prises pour améliorer la qualité des données ?)</a:t>
            </a:r>
            <a:endParaRPr lang="fr-FR" noProof="0" dirty="0">
              <a:latin typeface="Arial"/>
              <a:ea typeface="Arial"/>
              <a:cs typeface="Arial"/>
              <a:sym typeface="Arial"/>
            </a:endParaRPr>
          </a:p>
          <a:p>
            <a:pPr marL="0" indent="0">
              <a:spcBef>
                <a:spcPts val="373"/>
              </a:spcBef>
            </a:pPr>
            <a:endParaRPr lang="fr-FR" noProof="0" dirty="0">
              <a:latin typeface="Arial"/>
              <a:ea typeface="Arial"/>
              <a:cs typeface="Arial"/>
              <a:sym typeface="Arial"/>
            </a:endParaRPr>
          </a:p>
          <a:p>
            <a:pPr marL="177845" indent="-177845">
              <a:spcBef>
                <a:spcPts val="373"/>
              </a:spcBef>
              <a:buClr>
                <a:schemeClr val="dk1"/>
              </a:buClr>
              <a:buSzPts val="1200"/>
              <a:buFont typeface="Arial"/>
              <a:buChar char="•"/>
            </a:pPr>
            <a:r>
              <a:rPr lang="fr-FR" b="1" u="sng" noProof="0" dirty="0">
                <a:latin typeface="Arial"/>
                <a:ea typeface="Arial"/>
                <a:cs typeface="Arial"/>
                <a:sym typeface="Arial"/>
              </a:rPr>
              <a:t>Permettez</a:t>
            </a:r>
            <a:r>
              <a:rPr lang="fr-FR" b="0" u="none" noProof="0" dirty="0">
                <a:latin typeface="Arial"/>
                <a:ea typeface="Arial"/>
                <a:cs typeface="Arial"/>
                <a:sym typeface="Arial"/>
              </a:rPr>
              <a:t> à </a:t>
            </a:r>
            <a:r>
              <a:rPr lang="fr-FR" noProof="0" dirty="0">
                <a:latin typeface="Arial"/>
                <a:ea typeface="Arial"/>
                <a:cs typeface="Arial"/>
                <a:sym typeface="Arial"/>
              </a:rPr>
              <a:t>un représentant de chaque secteur de répondre. </a:t>
            </a:r>
            <a:endParaRPr lang="fr-FR" noProof="0" dirty="0"/>
          </a:p>
          <a:p>
            <a:pPr marL="177845" indent="-98803">
              <a:spcBef>
                <a:spcPts val="373"/>
              </a:spcBef>
              <a:buClr>
                <a:schemeClr val="dk1"/>
              </a:buClr>
              <a:buSzPts val="1200"/>
            </a:pPr>
            <a:endParaRPr lang="fr-FR" b="1" u="sng" dirty="0">
              <a:solidFill>
                <a:srgbClr val="000000"/>
              </a:solidFill>
            </a:endParaRPr>
          </a:p>
          <a:p>
            <a:pPr marL="177845" indent="-177845">
              <a:spcBef>
                <a:spcPts val="373"/>
              </a:spcBef>
              <a:buSzPts val="1200"/>
              <a:buFont typeface="Arial"/>
              <a:buChar char="•"/>
            </a:pPr>
            <a:r>
              <a:rPr lang="fr-FR" b="1" u="sng" dirty="0">
                <a:solidFill>
                  <a:srgbClr val="000000"/>
                </a:solidFill>
              </a:rPr>
              <a:t>Animer</a:t>
            </a:r>
            <a:r>
              <a:rPr lang="fr-FR" b="1" dirty="0">
                <a:solidFill>
                  <a:srgbClr val="000000"/>
                </a:solidFill>
              </a:rPr>
              <a:t> </a:t>
            </a:r>
            <a:r>
              <a:rPr lang="fr-FR" dirty="0">
                <a:solidFill>
                  <a:srgbClr val="000000"/>
                </a:solidFill>
              </a:rPr>
              <a:t>une discussion de 3 à 5 minutes. </a:t>
            </a:r>
            <a:endParaRPr lang="fr-FR" noProof="0" dirty="0"/>
          </a:p>
          <a:p>
            <a:pPr marL="177845" indent="-98803">
              <a:spcBef>
                <a:spcPts val="373"/>
              </a:spcBef>
              <a:buClr>
                <a:schemeClr val="dk1"/>
              </a:buClr>
              <a:buSzPts val="1200"/>
            </a:pPr>
            <a:endParaRPr lang="fr-FR" dirty="0">
              <a:solidFill>
                <a:srgbClr val="000000"/>
              </a:solidFill>
            </a:endParaRPr>
          </a:p>
          <a:p>
            <a:pPr marL="177845" indent="-177845">
              <a:spcBef>
                <a:spcPts val="373"/>
              </a:spcBef>
              <a:buSzPts val="1200"/>
              <a:buFont typeface="Arial"/>
              <a:buChar char="•"/>
            </a:pPr>
            <a:r>
              <a:rPr lang="fr-FR" b="1" u="sng" dirty="0">
                <a:solidFill>
                  <a:srgbClr val="000000"/>
                </a:solidFill>
              </a:rPr>
              <a:t>Résumez</a:t>
            </a:r>
            <a:r>
              <a:rPr lang="fr-FR" b="1" dirty="0">
                <a:solidFill>
                  <a:srgbClr val="000000"/>
                </a:solidFill>
              </a:rPr>
              <a:t> </a:t>
            </a:r>
            <a:r>
              <a:rPr lang="fr-FR" dirty="0">
                <a:solidFill>
                  <a:srgbClr val="000000"/>
                </a:solidFill>
              </a:rPr>
              <a:t>en reconnaissant les réponses de chaque secteur et en confirmant qu'il n'y a pas de réponses correctes.  Les réponses varieront en fonction des expériences individuelles. </a:t>
            </a:r>
            <a:endParaRPr lang="fr-FR" noProof="0" dirty="0"/>
          </a:p>
        </p:txBody>
      </p:sp>
      <p:sp>
        <p:nvSpPr>
          <p:cNvPr id="538" name="Google Shape;538;p2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p2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45" name="Google Shape;545;p2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dirty="0"/>
          </a:p>
          <a:p>
            <a:pPr marL="0" indent="0">
              <a:lnSpc>
                <a:spcPct val="115000"/>
              </a:lnSpc>
              <a:spcBef>
                <a:spcPts val="1867"/>
              </a:spcBef>
            </a:pPr>
            <a:endParaRPr lang="fr-FR" b="1" u="sng" dirty="0"/>
          </a:p>
          <a:p>
            <a:pPr marL="177845" indent="-177845">
              <a:lnSpc>
                <a:spcPct val="115000"/>
              </a:lnSpc>
              <a:spcBef>
                <a:spcPts val="1867"/>
              </a:spcBef>
              <a:buClr>
                <a:schemeClr val="dk1"/>
              </a:buClr>
              <a:buSzPts val="1200"/>
              <a:buFont typeface="Arial"/>
              <a:buChar char="•"/>
            </a:pPr>
            <a:r>
              <a:rPr lang="fr-FR" b="1" u="sng" dirty="0"/>
              <a:t>Dites</a:t>
            </a:r>
            <a:r>
              <a:rPr lang="fr-FR" dirty="0"/>
              <a:t> : </a:t>
            </a:r>
            <a:r>
              <a:rPr lang="fr-FR" dirty="0">
                <a:solidFill>
                  <a:srgbClr val="000000"/>
                </a:solidFill>
              </a:rPr>
              <a:t>La qualité des données est un aspect essentiel des systèmes de surveillance de la santé publique. Cette leçon a mis en évidence l'impact d'une qualité élevée ou faible des données, non seulement sur le travail de surveillance des maladies, mais aussi sur la communication d'informations à des niveaux plus élevés.  L'importance de la qualité des données restera évidente tout au long de l'atelier 1. Vous effectuerez un audit de la qualité des données au cours de l'intervalle de terrain 1.</a:t>
            </a:r>
            <a:endParaRPr lang="fr-FR" noProof="0" dirty="0"/>
          </a:p>
          <a:p>
            <a:pPr marL="177845" indent="-98803">
              <a:lnSpc>
                <a:spcPct val="115000"/>
              </a:lnSpc>
              <a:spcBef>
                <a:spcPts val="1867"/>
              </a:spcBef>
              <a:buClr>
                <a:schemeClr val="dk1"/>
              </a:buClr>
              <a:buSzPts val="1200"/>
            </a:pPr>
            <a:endParaRPr lang="fr-FR" b="1" u="sng" dirty="0">
              <a:solidFill>
                <a:srgbClr val="000000"/>
              </a:solidFill>
            </a:endParaRPr>
          </a:p>
          <a:p>
            <a:pPr marL="177845" indent="-177845">
              <a:lnSpc>
                <a:spcPct val="115000"/>
              </a:lnSpc>
              <a:spcBef>
                <a:spcPts val="1867"/>
              </a:spcBef>
              <a:buSzPts val="1200"/>
              <a:buFont typeface="Arial"/>
              <a:buChar char="•"/>
            </a:pPr>
            <a:r>
              <a:rPr lang="fr-FR" b="1" u="sng" dirty="0">
                <a:solidFill>
                  <a:srgbClr val="000000"/>
                </a:solidFill>
              </a:rPr>
              <a:t>Demandez</a:t>
            </a:r>
            <a:r>
              <a:rPr lang="fr-FR" dirty="0">
                <a:solidFill>
                  <a:srgbClr val="000000"/>
                </a:solidFill>
              </a:rPr>
              <a:t> s'il y a des questions ou des problèmes à clarifier avant de poursuivre.</a:t>
            </a:r>
            <a:endParaRPr lang="fr-FR" noProof="0" dirty="0"/>
          </a:p>
          <a:p>
            <a:pPr marL="177845" indent="-98803">
              <a:lnSpc>
                <a:spcPct val="115000"/>
              </a:lnSpc>
              <a:spcBef>
                <a:spcPts val="1867"/>
              </a:spcBef>
              <a:buClr>
                <a:schemeClr val="dk1"/>
              </a:buClr>
              <a:buSzPts val="1200"/>
            </a:pPr>
            <a:endParaRPr lang="fr-FR" b="1" u="sng" dirty="0">
              <a:solidFill>
                <a:srgbClr val="000000"/>
              </a:solidFill>
            </a:endParaRPr>
          </a:p>
          <a:p>
            <a:pPr marL="177845" indent="-177845">
              <a:spcBef>
                <a:spcPts val="373"/>
              </a:spcBef>
              <a:buClr>
                <a:schemeClr val="dk1"/>
              </a:buClr>
              <a:buSzPts val="1200"/>
              <a:buFont typeface="Noto Sans Symbols"/>
              <a:buChar char="▪"/>
            </a:pPr>
            <a:r>
              <a:rPr lang="fr-FR" b="1" u="sng" dirty="0"/>
              <a:t>Répondez</a:t>
            </a:r>
            <a:r>
              <a:rPr lang="fr-FR" dirty="0"/>
              <a:t> aux questions et clarifiez, si nécessaire.</a:t>
            </a:r>
            <a:endParaRPr lang="fr-FR" b="1" u="sng" dirty="0"/>
          </a:p>
          <a:p>
            <a:pPr marL="0" indent="0">
              <a:spcBef>
                <a:spcPts val="996"/>
              </a:spcBef>
            </a:pPr>
            <a:endParaRPr dirty="0"/>
          </a:p>
        </p:txBody>
      </p:sp>
      <p:sp>
        <p:nvSpPr>
          <p:cNvPr id="546" name="Google Shape;546;p2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0"/>
        <p:cNvGrpSpPr/>
        <p:nvPr/>
      </p:nvGrpSpPr>
      <p:grpSpPr>
        <a:xfrm>
          <a:off x="0" y="0"/>
          <a:ext cx="0" cy="0"/>
          <a:chOff x="0" y="0"/>
          <a:chExt cx="0" cy="0"/>
        </a:xfrm>
      </p:grpSpPr>
      <p:sp>
        <p:nvSpPr>
          <p:cNvPr id="551" name="Google Shape;551;p2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52" name="Google Shape;552;p2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buClr>
                <a:schemeClr val="dk1"/>
              </a:buClr>
              <a:buSzPts val="1200"/>
            </a:pPr>
            <a:r>
              <a:rPr lang="fr-FR" b="1" dirty="0"/>
              <a:t>Notes de l'instructeur :</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Noto Sans Symbols"/>
              <a:buChar char="▪"/>
            </a:pPr>
            <a:r>
              <a:rPr lang="fr-FR" b="1" u="sng" dirty="0"/>
              <a:t>Demandez</a:t>
            </a:r>
            <a:r>
              <a:rPr lang="fr-FR" b="1" dirty="0"/>
              <a:t> </a:t>
            </a:r>
            <a:r>
              <a:rPr lang="fr-FR" dirty="0"/>
              <a:t>à un volontaire de lire les objectifs à haute voix.</a:t>
            </a:r>
            <a:endParaRPr lang="fr-FR" b="0" i="0" noProof="0" dirty="0"/>
          </a:p>
          <a:p>
            <a:pPr marL="0" indent="0">
              <a:spcBef>
                <a:spcPts val="373"/>
              </a:spcBef>
              <a:buClr>
                <a:schemeClr val="dk1"/>
              </a:buClr>
              <a:buSzPts val="1200"/>
            </a:pPr>
            <a:endParaRPr lang="fr-FR" b="1" dirty="0"/>
          </a:p>
          <a:p>
            <a:pPr marL="177845" indent="-177845">
              <a:spcBef>
                <a:spcPts val="373"/>
              </a:spcBef>
              <a:buClr>
                <a:schemeClr val="dk1"/>
              </a:buClr>
              <a:buSzPts val="1200"/>
              <a:buFont typeface="Noto Sans Symbols"/>
              <a:buChar char="▪"/>
            </a:pPr>
            <a:r>
              <a:rPr lang="fr-FR" b="1" u="sng" dirty="0"/>
              <a:t>Demandez</a:t>
            </a:r>
            <a:r>
              <a:rPr lang="fr-FR" b="1" dirty="0"/>
              <a:t> </a:t>
            </a:r>
            <a:r>
              <a:rPr lang="fr-FR" dirty="0"/>
              <a:t>si ces objectifs ont été traités de manière adéquate. </a:t>
            </a:r>
            <a:br>
              <a:rPr lang="fr-FR" dirty="0"/>
            </a:br>
            <a:endParaRPr lang="fr-FR" dirty="0"/>
          </a:p>
          <a:p>
            <a:pPr marL="177845" indent="-177845">
              <a:spcBef>
                <a:spcPts val="373"/>
              </a:spcBef>
              <a:buClr>
                <a:schemeClr val="dk1"/>
              </a:buClr>
              <a:buSzPts val="1200"/>
              <a:buFont typeface="Noto Sans Symbols"/>
              <a:buChar char="▪"/>
            </a:pPr>
            <a:r>
              <a:rPr lang="fr-FR" b="1" u="sng" dirty="0"/>
              <a:t>Demandez</a:t>
            </a:r>
            <a:r>
              <a:rPr lang="fr-FR" b="1" dirty="0"/>
              <a:t> </a:t>
            </a:r>
            <a:r>
              <a:rPr lang="fr-FR" dirty="0"/>
              <a:t>si des éclaircissements sont nécessaires.  </a:t>
            </a:r>
            <a:endParaRPr lang="fr-FR" i="0" noProof="0" dirty="0"/>
          </a:p>
          <a:p>
            <a:pPr marL="177845" indent="-98803">
              <a:spcBef>
                <a:spcPts val="373"/>
              </a:spcBef>
              <a:buClr>
                <a:schemeClr val="dk1"/>
              </a:buClr>
              <a:buSzPts val="1200"/>
            </a:pPr>
            <a:endParaRPr lang="fr-FR" dirty="0"/>
          </a:p>
          <a:p>
            <a:pPr marL="177845" indent="-177845">
              <a:spcBef>
                <a:spcPts val="373"/>
              </a:spcBef>
              <a:buClr>
                <a:schemeClr val="dk1"/>
              </a:buClr>
              <a:buSzPts val="1200"/>
              <a:buFont typeface="Noto Sans Symbols"/>
              <a:buChar char="▪"/>
            </a:pPr>
            <a:r>
              <a:rPr lang="fr-FR" b="1" u="sng" dirty="0"/>
              <a:t>Répondez</a:t>
            </a:r>
            <a:r>
              <a:rPr lang="fr-FR" dirty="0"/>
              <a:t> aux questions et clarifiez, si nécessaire.</a:t>
            </a:r>
            <a:endParaRPr lang="fr-FR" b="1" u="sng" dirty="0"/>
          </a:p>
          <a:p>
            <a:pPr marL="0" indent="0">
              <a:lnSpc>
                <a:spcPct val="115000"/>
              </a:lnSpc>
              <a:spcBef>
                <a:spcPts val="373"/>
              </a:spcBef>
              <a:buClr>
                <a:schemeClr val="dk1"/>
              </a:buClr>
              <a:buSzPts val="1200"/>
            </a:pPr>
            <a:endParaRPr dirty="0">
              <a:latin typeface="Calibri"/>
              <a:ea typeface="Calibri"/>
              <a:cs typeface="Calibri"/>
              <a:sym typeface="Calibri"/>
            </a:endParaRPr>
          </a:p>
        </p:txBody>
      </p:sp>
      <p:sp>
        <p:nvSpPr>
          <p:cNvPr id="553" name="Google Shape;553;p2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buSzPts val="1200"/>
            </a:pPr>
            <a:fld id="{00000000-1234-1234-1234-123412341234}" type="slidenum">
              <a:rPr lang="fr-FR" sz="1200">
                <a:latin typeface="Calibri"/>
                <a:ea typeface="Calibri"/>
                <a:cs typeface="Calibri"/>
                <a:sym typeface="Calibri"/>
              </a:rPr>
              <a:pPr algn="r">
                <a:buSzPts val="1200"/>
              </a:pPr>
              <a:t>29</a:t>
            </a:fld>
            <a:endParaRPr sz="1200">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00" name="Google Shape;300;p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 à l'attention de l'instructeur </a:t>
            </a:r>
            <a:r>
              <a:rPr lang="fr-FR" dirty="0"/>
              <a:t>: </a:t>
            </a:r>
            <a:endParaRPr lang="fr-FR" noProof="0" dirty="0"/>
          </a:p>
          <a:p>
            <a:pPr marL="0" indent="0">
              <a:lnSpc>
                <a:spcPct val="115000"/>
              </a:lnSpc>
              <a:spcBef>
                <a:spcPts val="1665"/>
              </a:spcBef>
            </a:pPr>
            <a:endParaRPr lang="fr-FR" dirty="0"/>
          </a:p>
          <a:p>
            <a:pPr marL="177845" indent="-177845">
              <a:lnSpc>
                <a:spcPct val="115000"/>
              </a:lnSpc>
              <a:spcBef>
                <a:spcPts val="1665"/>
              </a:spcBef>
              <a:buClr>
                <a:schemeClr val="dk1"/>
              </a:buClr>
              <a:buSzPts val="1200"/>
              <a:buFont typeface="Noto Sans Symbols"/>
              <a:buChar char="❖"/>
            </a:pPr>
            <a:r>
              <a:rPr lang="fr-FR" b="1" i="1" dirty="0"/>
              <a:t>Vous trouverez ci-dessous un résumé des objectifs d'apprentissage. Résumer les objectifs d'apprentissage est une stratégie efficace pour améliorer la pensée critique !</a:t>
            </a:r>
            <a:endParaRPr lang="fr-FR" noProof="0" dirty="0"/>
          </a:p>
          <a:p>
            <a:pPr marL="0" indent="0">
              <a:lnSpc>
                <a:spcPct val="115000"/>
              </a:lnSpc>
              <a:spcBef>
                <a:spcPts val="1665"/>
              </a:spcBef>
            </a:pPr>
            <a:endParaRPr lang="fr-FR" dirty="0"/>
          </a:p>
          <a:p>
            <a:pPr marL="177845" indent="-177845">
              <a:lnSpc>
                <a:spcPct val="115000"/>
              </a:lnSpc>
              <a:spcBef>
                <a:spcPts val="1665"/>
              </a:spcBef>
              <a:buClr>
                <a:schemeClr val="dk1"/>
              </a:buClr>
              <a:buSzPts val="1200"/>
              <a:buFont typeface="Arial"/>
              <a:buChar char="•"/>
            </a:pPr>
            <a:r>
              <a:rPr lang="fr-FR" b="1" u="sng" noProof="0" dirty="0">
                <a:latin typeface="Arial"/>
                <a:ea typeface="Arial"/>
                <a:cs typeface="Arial"/>
                <a:sym typeface="Arial"/>
              </a:rPr>
              <a:t>Objectif</a:t>
            </a:r>
            <a:r>
              <a:rPr lang="fr-FR" b="1" u="none" noProof="0" dirty="0">
                <a:latin typeface="Arial"/>
                <a:ea typeface="Arial"/>
                <a:cs typeface="Arial"/>
                <a:sym typeface="Arial"/>
              </a:rPr>
              <a:t> : </a:t>
            </a:r>
            <a:r>
              <a:rPr lang="fr-FR" dirty="0"/>
              <a:t>Cette leçon présente les problèmes de qualité des données qui peuvent affecter les rapports de surveillance de la santé publique, les conséquences d'une mauvaise qualité des données et les étapes nécessaires pour promouvoir une bonne qualité des données.</a:t>
            </a:r>
            <a:endParaRPr lang="fr-FR" noProof="0" dirty="0"/>
          </a:p>
          <a:p>
            <a:pPr marL="0" indent="0">
              <a:lnSpc>
                <a:spcPct val="115000"/>
              </a:lnSpc>
              <a:spcBef>
                <a:spcPts val="1665"/>
              </a:spcBef>
              <a:buClr>
                <a:schemeClr val="dk1"/>
              </a:buClr>
              <a:buSzPts val="1200"/>
            </a:pPr>
            <a:endParaRPr dirty="0">
              <a:latin typeface="Calibri"/>
              <a:ea typeface="Calibri"/>
              <a:cs typeface="Calibri"/>
              <a:sym typeface="Calibri"/>
            </a:endParaRPr>
          </a:p>
        </p:txBody>
      </p:sp>
      <p:sp>
        <p:nvSpPr>
          <p:cNvPr id="301" name="Google Shape;301;p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buSzPts val="1200"/>
            </a:pPr>
            <a:fld id="{00000000-1234-1234-1234-123412341234}" type="slidenum">
              <a:rPr lang="fr-FR" sz="1200">
                <a:latin typeface="Calibri"/>
                <a:ea typeface="Calibri"/>
                <a:cs typeface="Calibri"/>
                <a:sym typeface="Calibri"/>
              </a:rPr>
              <a:pPr algn="r">
                <a:buSzPts val="1200"/>
              </a:pPr>
              <a:t>3</a:t>
            </a:fld>
            <a:endParaRPr sz="1200">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06" name="Google Shape;306;p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SzPts val="1200"/>
            </a:pPr>
            <a:r>
              <a:rPr lang="fr-FR" b="1" dirty="0">
                <a:solidFill>
                  <a:srgbClr val="000000"/>
                </a:solidFill>
              </a:rPr>
              <a:t>Notes de l'instructeur : </a:t>
            </a:r>
            <a:endParaRPr lang="fr-FR" noProof="0" dirty="0"/>
          </a:p>
          <a:p>
            <a:pPr marL="0" indent="0">
              <a:spcBef>
                <a:spcPts val="0"/>
              </a:spcBef>
              <a:buClr>
                <a:schemeClr val="dk1"/>
              </a:buClr>
              <a:buSzPts val="1200"/>
            </a:pPr>
            <a:endParaRPr lang="fr-FR" b="1" dirty="0">
              <a:solidFill>
                <a:srgbClr val="000000"/>
              </a:solidFill>
            </a:endParaRPr>
          </a:p>
          <a:p>
            <a:pPr marL="177845" indent="-177845">
              <a:spcBef>
                <a:spcPts val="0"/>
              </a:spcBef>
              <a:buSzPts val="1200"/>
              <a:buFont typeface="Arial"/>
              <a:buChar char="•"/>
            </a:pPr>
            <a:r>
              <a:rPr lang="fr-FR" b="1" u="sng" dirty="0">
                <a:solidFill>
                  <a:srgbClr val="000000"/>
                </a:solidFill>
              </a:rPr>
              <a:t>Lisez</a:t>
            </a:r>
            <a:r>
              <a:rPr lang="fr-FR" dirty="0">
                <a:solidFill>
                  <a:srgbClr val="000000"/>
                </a:solidFill>
              </a:rPr>
              <a:t> la question à haute voix. </a:t>
            </a:r>
            <a:endParaRPr lang="fr-FR" noProof="0" dirty="0"/>
          </a:p>
          <a:p>
            <a:pPr marL="177845" indent="-98803">
              <a:spcBef>
                <a:spcPts val="0"/>
              </a:spcBef>
              <a:buClr>
                <a:schemeClr val="dk1"/>
              </a:buClr>
              <a:buSzPts val="1200"/>
            </a:pPr>
            <a:endParaRPr lang="fr-FR" dirty="0">
              <a:solidFill>
                <a:srgbClr val="000000"/>
              </a:solidFill>
            </a:endParaRPr>
          </a:p>
          <a:p>
            <a:pPr marL="177845" indent="-177845">
              <a:spcBef>
                <a:spcPts val="0"/>
              </a:spcBef>
              <a:buSzPts val="1200"/>
              <a:buFont typeface="Arial"/>
              <a:buChar char="•"/>
            </a:pPr>
            <a:r>
              <a:rPr lang="fr-FR" b="1" u="sng" dirty="0">
                <a:solidFill>
                  <a:srgbClr val="000000"/>
                </a:solidFill>
              </a:rPr>
              <a:t>Demandez</a:t>
            </a:r>
            <a:r>
              <a:rPr lang="fr-FR" dirty="0">
                <a:solidFill>
                  <a:srgbClr val="000000"/>
                </a:solidFill>
              </a:rPr>
              <a:t> à un ou deux volontaires de partager leurs réponses. </a:t>
            </a:r>
            <a:endParaRPr lang="fr-FR" noProof="0" dirty="0"/>
          </a:p>
          <a:p>
            <a:pPr marL="0" indent="0">
              <a:spcBef>
                <a:spcPts val="0"/>
              </a:spcBef>
              <a:buClr>
                <a:schemeClr val="dk1"/>
              </a:buClr>
              <a:buSzPts val="1200"/>
            </a:pPr>
            <a:endParaRPr lang="fr-FR" dirty="0">
              <a:solidFill>
                <a:srgbClr val="000000"/>
              </a:solidFill>
            </a:endParaRPr>
          </a:p>
          <a:p>
            <a:pPr marL="177845" indent="-177845">
              <a:spcBef>
                <a:spcPts val="0"/>
              </a:spcBef>
              <a:buSzPts val="1200"/>
              <a:buFont typeface="Arial"/>
              <a:buChar char="•"/>
            </a:pPr>
            <a:r>
              <a:rPr lang="fr-FR" b="1" u="sng" dirty="0">
                <a:solidFill>
                  <a:srgbClr val="000000"/>
                </a:solidFill>
              </a:rPr>
              <a:t>Animez</a:t>
            </a:r>
            <a:r>
              <a:rPr lang="fr-FR" dirty="0">
                <a:solidFill>
                  <a:srgbClr val="000000"/>
                </a:solidFill>
              </a:rPr>
              <a:t> une discussion pendant 3 à 5 minutes. </a:t>
            </a:r>
            <a:r>
              <a:rPr lang="fr-FR" b="1" dirty="0">
                <a:solidFill>
                  <a:srgbClr val="000000"/>
                </a:solidFill>
              </a:rPr>
              <a:t>&lt;CLIQUER&gt; </a:t>
            </a:r>
            <a:r>
              <a:rPr lang="fr-FR" b="0" i="0" noProof="0" dirty="0">
                <a:latin typeface="Arial"/>
                <a:ea typeface="Arial"/>
                <a:cs typeface="Arial"/>
                <a:sym typeface="Arial"/>
              </a:rPr>
              <a:t>pour passer à la diapositive suivante avec la réponse</a:t>
            </a:r>
            <a:r>
              <a:rPr lang="fr-FR" b="1" dirty="0">
                <a:solidFill>
                  <a:srgbClr val="000000"/>
                </a:solidFill>
              </a:rPr>
              <a:t>.</a:t>
            </a:r>
            <a:endParaRPr lang="fr-FR" noProof="0" dirty="0"/>
          </a:p>
          <a:p>
            <a:pPr marL="0" indent="0">
              <a:spcBef>
                <a:spcPts val="373"/>
              </a:spcBef>
            </a:pPr>
            <a:endParaRPr dirty="0"/>
          </a:p>
        </p:txBody>
      </p:sp>
      <p:sp>
        <p:nvSpPr>
          <p:cNvPr id="307" name="Google Shape;307;p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14" name="Google Shape;314;p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 </a:t>
            </a:r>
            <a:endParaRPr lang="fr-FR" noProof="0" dirty="0"/>
          </a:p>
          <a:p>
            <a:pPr marL="0" indent="0">
              <a:lnSpc>
                <a:spcPct val="115000"/>
              </a:lnSpc>
              <a:spcBef>
                <a:spcPts val="622"/>
              </a:spcBef>
            </a:pPr>
            <a:endParaRPr lang="fr-FR" dirty="0"/>
          </a:p>
          <a:p>
            <a:pPr marL="177845" indent="-177845">
              <a:lnSpc>
                <a:spcPct val="115000"/>
              </a:lnSpc>
              <a:spcBef>
                <a:spcPts val="622"/>
              </a:spcBef>
              <a:buClr>
                <a:schemeClr val="dk1"/>
              </a:buClr>
              <a:buSzPts val="1200"/>
              <a:buFont typeface="Arial"/>
              <a:buChar char="•"/>
            </a:pPr>
            <a:r>
              <a:rPr lang="fr-FR" b="1" u="sng" dirty="0"/>
              <a:t>Expliquez </a:t>
            </a:r>
            <a:r>
              <a:rPr lang="fr-FR" dirty="0"/>
              <a:t>que, du point de vue de la santé publique, la qualité des données peut être définie comme le niveau d'exactitude et d'exhaustivité des données ou des informations sanitaires rapportées, collectées et analysées.  La qualité des données peut se rapporter à un enregistrement ou à un rapport individuel, ou à une base de données plus large, qu'elle soit tabulée ou agrégée à la main ou dans une base de données électronique.</a:t>
            </a:r>
            <a:endParaRPr lang="fr-FR" noProof="0" dirty="0"/>
          </a:p>
          <a:p>
            <a:pPr marL="177845" indent="-98803">
              <a:lnSpc>
                <a:spcPct val="115000"/>
              </a:lnSpc>
              <a:spcBef>
                <a:spcPts val="622"/>
              </a:spcBef>
              <a:buClr>
                <a:schemeClr val="dk1"/>
              </a:buClr>
              <a:buSzPts val="1200"/>
            </a:pPr>
            <a:endParaRPr lang="fr-FR" b="1" u="sng" dirty="0"/>
          </a:p>
          <a:p>
            <a:pPr marL="177845" indent="-177845">
              <a:lnSpc>
                <a:spcPct val="115000"/>
              </a:lnSpc>
              <a:spcBef>
                <a:spcPts val="622"/>
              </a:spcBef>
              <a:buClr>
                <a:schemeClr val="dk1"/>
              </a:buClr>
              <a:buSzPts val="1200"/>
              <a:buFont typeface="Arial"/>
              <a:buChar char="•"/>
            </a:pPr>
            <a:r>
              <a:rPr lang="fr-FR" b="1" u="sng" dirty="0"/>
              <a:t>Dites</a:t>
            </a:r>
            <a:r>
              <a:rPr lang="fr-FR" dirty="0"/>
              <a:t> : Une autre façon de décrire la qualité des données est de poser la question suivante : Les données reflètent-elles fidèlement la réalité, de sorte qu'elles servent l'objectif pour lequel elles ont été conçues ?</a:t>
            </a:r>
          </a:p>
          <a:p>
            <a:pPr marL="177845" indent="-98803">
              <a:lnSpc>
                <a:spcPct val="115000"/>
              </a:lnSpc>
              <a:spcBef>
                <a:spcPts val="622"/>
              </a:spcBef>
              <a:buClr>
                <a:schemeClr val="dk1"/>
              </a:buClr>
              <a:buSzPts val="1200"/>
            </a:pPr>
            <a:endParaRPr lang="fr-FR" dirty="0"/>
          </a:p>
          <a:p>
            <a:pPr marL="177845" indent="-177845">
              <a:lnSpc>
                <a:spcPct val="115000"/>
              </a:lnSpc>
              <a:spcBef>
                <a:spcPts val="622"/>
              </a:spcBef>
              <a:buClr>
                <a:schemeClr val="dk1"/>
              </a:buClr>
              <a:buSzPts val="1200"/>
              <a:buFont typeface="Arial"/>
              <a:buChar char="•"/>
            </a:pPr>
            <a:r>
              <a:rPr lang="fr-FR" b="1" dirty="0"/>
              <a:t>Demandez</a:t>
            </a:r>
            <a:r>
              <a:rPr lang="fr-FR" dirty="0"/>
              <a:t> des volontaires pour rappeler à tous les participants les objectifs de la surveillance.</a:t>
            </a:r>
            <a:endParaRPr lang="fr-FR" noProof="0" dirty="0"/>
          </a:p>
          <a:p>
            <a:pPr marL="177845" indent="-98803">
              <a:lnSpc>
                <a:spcPct val="115000"/>
              </a:lnSpc>
              <a:spcBef>
                <a:spcPts val="622"/>
              </a:spcBef>
              <a:buClr>
                <a:schemeClr val="dk1"/>
              </a:buClr>
              <a:buSzPts val="1200"/>
            </a:pPr>
            <a:endParaRPr lang="fr-FR" b="1" u="sng" dirty="0"/>
          </a:p>
          <a:p>
            <a:pPr marL="177845" indent="-177845">
              <a:lnSpc>
                <a:spcPct val="115000"/>
              </a:lnSpc>
              <a:spcBef>
                <a:spcPts val="622"/>
              </a:spcBef>
              <a:buClr>
                <a:schemeClr val="dk1"/>
              </a:buClr>
              <a:buSzPts val="1200"/>
              <a:buFont typeface="Arial"/>
              <a:buChar char="•"/>
            </a:pPr>
            <a:r>
              <a:rPr lang="fr-FR" b="1" u="sng" dirty="0"/>
              <a:t>Permettez</a:t>
            </a:r>
            <a:r>
              <a:rPr lang="fr-FR" dirty="0"/>
              <a:t> à quelques participants de partager leurs réponses.</a:t>
            </a:r>
          </a:p>
          <a:p>
            <a:pPr marL="177845" indent="-177845">
              <a:lnSpc>
                <a:spcPct val="115000"/>
              </a:lnSpc>
              <a:spcBef>
                <a:spcPts val="622"/>
              </a:spcBef>
              <a:buClr>
                <a:schemeClr val="dk1"/>
              </a:buClr>
              <a:buSzPts val="1200"/>
              <a:buFont typeface="Arial"/>
              <a:buChar char="•"/>
            </a:pPr>
            <a:endParaRPr lang="fr-FR" dirty="0"/>
          </a:p>
          <a:p>
            <a:pPr marL="177845" indent="-177845">
              <a:lnSpc>
                <a:spcPct val="115000"/>
              </a:lnSpc>
              <a:spcBef>
                <a:spcPts val="622"/>
              </a:spcBef>
              <a:buClr>
                <a:schemeClr val="dk1"/>
              </a:buClr>
              <a:buSzPts val="1200"/>
              <a:buFont typeface="Arial"/>
              <a:buChar char="•"/>
            </a:pPr>
            <a:r>
              <a:rPr lang="fr-FR" b="1" u="sng" dirty="0"/>
              <a:t>Animez</a:t>
            </a:r>
            <a:r>
              <a:rPr lang="fr-FR" dirty="0"/>
              <a:t> une </a:t>
            </a:r>
            <a:r>
              <a:rPr lang="fr-FR" i="1" dirty="0"/>
              <a:t>brève </a:t>
            </a:r>
            <a:r>
              <a:rPr lang="fr-FR" dirty="0"/>
              <a:t>discussion.</a:t>
            </a:r>
            <a:endParaRPr lang="fr-FR" noProof="0" dirty="0"/>
          </a:p>
          <a:p>
            <a:pPr marL="177845" indent="-98803">
              <a:lnSpc>
                <a:spcPct val="115000"/>
              </a:lnSpc>
              <a:spcBef>
                <a:spcPts val="622"/>
              </a:spcBef>
              <a:buClr>
                <a:schemeClr val="dk1"/>
              </a:buClr>
              <a:buSzPts val="1200"/>
            </a:pPr>
            <a:endParaRPr lang="fr-FR" b="1" u="sng" dirty="0"/>
          </a:p>
          <a:p>
            <a:pPr marL="177845" indent="-177845">
              <a:lnSpc>
                <a:spcPct val="115000"/>
              </a:lnSpc>
              <a:spcBef>
                <a:spcPts val="622"/>
              </a:spcBef>
              <a:buClr>
                <a:schemeClr val="dk1"/>
              </a:buClr>
              <a:buSzPts val="1200"/>
              <a:buFont typeface="Arial"/>
              <a:buChar char="•"/>
            </a:pPr>
            <a:r>
              <a:rPr lang="fr-FR" b="1" u="sng" dirty="0"/>
              <a:t>Réponses</a:t>
            </a:r>
            <a:r>
              <a:rPr lang="fr-FR" dirty="0"/>
              <a:t> : Les objectifs de la surveillance sont les suivants : 1. </a:t>
            </a:r>
            <a:r>
              <a:rPr lang="fr-FR" i="1" dirty="0"/>
              <a:t>Obtenir des informations pour agir (c'est-à-dire déclencher des actions de santé publique telles que des enquêtes sur les épidémies) 2. Évaluer l'état de santé de la population (c.-à-d. quelles sont les maladies qui se déclarent). 3. Définir les priorités en matière de santé publique (par exemple, pour la planification des programmes). 4. Contribuer à l'évaluation des programmes</a:t>
            </a:r>
            <a:endParaRPr lang="fr-FR" noProof="0" dirty="0"/>
          </a:p>
          <a:p>
            <a:pPr marL="177845" indent="-98803">
              <a:lnSpc>
                <a:spcPct val="115000"/>
              </a:lnSpc>
              <a:spcBef>
                <a:spcPts val="622"/>
              </a:spcBef>
              <a:buClr>
                <a:schemeClr val="dk1"/>
              </a:buClr>
              <a:buSzPts val="1200"/>
            </a:pPr>
            <a:endParaRPr lang="fr-FR" i="1" u="sng" dirty="0"/>
          </a:p>
          <a:p>
            <a:pPr marL="177845" indent="-177845">
              <a:lnSpc>
                <a:spcPct val="115000"/>
              </a:lnSpc>
              <a:spcBef>
                <a:spcPts val="622"/>
              </a:spcBef>
              <a:buClr>
                <a:schemeClr val="dk1"/>
              </a:buClr>
              <a:buSzPts val="1200"/>
              <a:buFont typeface="Arial"/>
              <a:buChar char="•"/>
            </a:pPr>
            <a:r>
              <a:rPr lang="fr-FR" b="1" u="sng" dirty="0"/>
              <a:t>Dites</a:t>
            </a:r>
            <a:r>
              <a:rPr lang="fr-FR" b="1" dirty="0"/>
              <a:t> : </a:t>
            </a:r>
            <a:r>
              <a:rPr lang="fr-FR" dirty="0"/>
              <a:t>La qualité des données consiste à déterminer si les données que nous recueillons sont suffisamment précises, complètes et, pour certains, opportunes, pour répondre à ces objectifs.  Des données de surveillance de haute qualité fournissent une image précise de l'apparition des maladies dans la communauté, de sorte que les tendances et les changements soudains peuvent être détectés et que des mesures puissent être prises.  Elles permettent également de mieux cibler les programmes et services de prévention et de contrôle des maladies au niveau communautaire.  Enfin, des données de haute qualité ne </a:t>
            </a:r>
            <a:r>
              <a:rPr lang="fr-FR" u="sng" dirty="0"/>
              <a:t>garantissent </a:t>
            </a:r>
            <a:r>
              <a:rPr lang="fr-FR" dirty="0"/>
              <a:t>pas que les bonnes décisions seront prises, mais nous espérons qu'elles réduiront la probabilité de mauvaises décisions !</a:t>
            </a:r>
            <a:endParaRPr lang="fr-FR" noProof="0" dirty="0"/>
          </a:p>
          <a:p>
            <a:pPr marL="0" indent="0">
              <a:spcBef>
                <a:spcPts val="1183"/>
              </a:spcBef>
            </a:pPr>
            <a:br>
              <a:rPr lang="fr-FR" sz="1900" dirty="0">
                <a:latin typeface="Times New Roman"/>
                <a:ea typeface="Times New Roman"/>
                <a:cs typeface="Times New Roman"/>
                <a:sym typeface="Times New Roman"/>
              </a:rPr>
            </a:br>
            <a:endParaRPr dirty="0"/>
          </a:p>
        </p:txBody>
      </p:sp>
      <p:sp>
        <p:nvSpPr>
          <p:cNvPr id="315" name="Google Shape;315;p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21" name="Google Shape;321;p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474254" indent="-474254">
              <a:lnSpc>
                <a:spcPct val="115000"/>
              </a:lnSpc>
              <a:spcBef>
                <a:spcPts val="0"/>
              </a:spcBef>
            </a:pPr>
            <a:endParaRPr lang="fr-FR" b="1" dirty="0"/>
          </a:p>
          <a:p>
            <a:pPr marL="189701" indent="-189701">
              <a:lnSpc>
                <a:spcPct val="115000"/>
              </a:lnSpc>
              <a:spcBef>
                <a:spcPts val="0"/>
              </a:spcBef>
              <a:buClr>
                <a:schemeClr val="dk1"/>
              </a:buClr>
              <a:buSzPts val="1200"/>
              <a:buFont typeface="Arial"/>
              <a:buChar char="•"/>
            </a:pPr>
            <a:r>
              <a:rPr lang="fr-FR" b="1" u="sng" dirty="0"/>
              <a:t>Dites</a:t>
            </a:r>
            <a:r>
              <a:rPr lang="fr-FR" dirty="0"/>
              <a:t> : réfléchissons à quelques exemples de problèmes de qualité des données liés aux enregistrements individuels et aux systèmes de données.  Pour les enregistrements individuels, les exemples courants de problèmes de qualité des données sont les </a:t>
            </a:r>
            <a:r>
              <a:rPr lang="fr-FR" b="1" dirty="0"/>
              <a:t>données manquantes</a:t>
            </a:r>
            <a:r>
              <a:rPr lang="fr-FR" dirty="0"/>
              <a:t>, les </a:t>
            </a:r>
            <a:r>
              <a:rPr lang="fr-FR" b="1" dirty="0"/>
              <a:t>données incorrectes </a:t>
            </a:r>
            <a:r>
              <a:rPr lang="fr-FR" dirty="0"/>
              <a:t>et les </a:t>
            </a:r>
            <a:r>
              <a:rPr lang="fr-FR" b="1" dirty="0"/>
              <a:t>données illisibles</a:t>
            </a:r>
            <a:r>
              <a:rPr lang="fr-FR" dirty="0"/>
              <a:t>. </a:t>
            </a:r>
            <a:r>
              <a:rPr lang="fr-FR" b="1" dirty="0"/>
              <a:t>&lt;</a:t>
            </a:r>
            <a:r>
              <a:rPr lang="fr-FR" b="1" dirty="0">
                <a:solidFill>
                  <a:srgbClr val="000000"/>
                </a:solidFill>
              </a:rPr>
              <a:t>CLIQUER</a:t>
            </a:r>
            <a:r>
              <a:rPr lang="fr-FR" b="1" dirty="0"/>
              <a:t>&gt;</a:t>
            </a:r>
            <a:endParaRPr lang="fr-FR" noProof="0" dirty="0"/>
          </a:p>
          <a:p>
            <a:pPr marL="189701" indent="-189701">
              <a:lnSpc>
                <a:spcPct val="115000"/>
              </a:lnSpc>
              <a:spcBef>
                <a:spcPts val="0"/>
              </a:spcBef>
              <a:buClr>
                <a:schemeClr val="dk1"/>
              </a:buClr>
              <a:buSzPts val="1200"/>
            </a:pPr>
            <a:endParaRPr lang="fr-FR" b="1" dirty="0"/>
          </a:p>
          <a:p>
            <a:pPr marL="189701" indent="-189701">
              <a:lnSpc>
                <a:spcPct val="115000"/>
              </a:lnSpc>
              <a:spcBef>
                <a:spcPts val="0"/>
              </a:spcBef>
              <a:buClr>
                <a:schemeClr val="dk1"/>
              </a:buClr>
              <a:buSzPts val="1200"/>
              <a:buFont typeface="Arial"/>
              <a:buChar char="•"/>
            </a:pPr>
            <a:r>
              <a:rPr lang="fr-FR" b="1" u="sng" dirty="0"/>
              <a:t>Dites</a:t>
            </a:r>
            <a:r>
              <a:rPr lang="fr-FR" dirty="0"/>
              <a:t> : pour les systèmes de données/bases de données, les problèmes courants de qualité des données sont les </a:t>
            </a:r>
            <a:r>
              <a:rPr lang="fr-FR" b="1" dirty="0"/>
              <a:t>enregistrements retardés</a:t>
            </a:r>
            <a:r>
              <a:rPr lang="fr-FR" dirty="0"/>
              <a:t>, les </a:t>
            </a:r>
            <a:r>
              <a:rPr lang="fr-FR" b="1" dirty="0"/>
              <a:t>enregistrements manquants </a:t>
            </a:r>
            <a:r>
              <a:rPr lang="fr-FR" dirty="0"/>
              <a:t>et les </a:t>
            </a:r>
            <a:r>
              <a:rPr lang="fr-FR" b="1" dirty="0"/>
              <a:t>enregistrements </a:t>
            </a:r>
            <a:r>
              <a:rPr lang="fr-FR" b="1" noProof="0" dirty="0"/>
              <a:t>dupliqués</a:t>
            </a:r>
            <a:r>
              <a:rPr lang="fr-FR" b="1" dirty="0"/>
              <a:t>.</a:t>
            </a:r>
            <a:endParaRPr lang="fr-FR" noProof="0" dirty="0"/>
          </a:p>
          <a:p>
            <a:pPr marL="474254" indent="-395211">
              <a:lnSpc>
                <a:spcPct val="115000"/>
              </a:lnSpc>
              <a:spcBef>
                <a:spcPts val="0"/>
              </a:spcBef>
              <a:buClr>
                <a:schemeClr val="dk1"/>
              </a:buClr>
              <a:buSzPts val="1200"/>
            </a:pPr>
            <a:endParaRPr lang="fr-FR" dirty="0"/>
          </a:p>
          <a:p>
            <a:pPr marL="296408" indent="-296408">
              <a:lnSpc>
                <a:spcPct val="115000"/>
              </a:lnSpc>
              <a:spcBef>
                <a:spcPts val="0"/>
              </a:spcBef>
              <a:buClr>
                <a:schemeClr val="dk1"/>
              </a:buClr>
              <a:buSzPts val="1200"/>
              <a:buFont typeface="Noto Sans Symbols"/>
              <a:buChar char="❖"/>
            </a:pPr>
            <a:r>
              <a:rPr lang="fr-FR" b="1" i="1" dirty="0"/>
              <a:t>Parmi les autres problèmes de qualité, citons les formulaires mal remplis, les formulaires non saisis, la sous-</a:t>
            </a:r>
            <a:r>
              <a:rPr lang="fr-FR" b="1" i="1" noProof="0" dirty="0"/>
              <a:t>notification</a:t>
            </a:r>
            <a:r>
              <a:rPr lang="fr-FR" b="1" i="1" dirty="0"/>
              <a:t>, la sur-</a:t>
            </a:r>
            <a:r>
              <a:rPr lang="fr-FR" b="1" i="1" noProof="0" dirty="0"/>
              <a:t>notification</a:t>
            </a:r>
            <a:r>
              <a:rPr lang="fr-FR" b="1" i="1" dirty="0"/>
              <a:t>, la double </a:t>
            </a:r>
            <a:r>
              <a:rPr lang="fr-FR" b="1" i="1" noProof="0" dirty="0"/>
              <a:t>notification</a:t>
            </a:r>
            <a:r>
              <a:rPr lang="fr-FR" b="1" i="1" dirty="0"/>
              <a:t>, la collecte/la </a:t>
            </a:r>
            <a:r>
              <a:rPr lang="fr-FR" b="1" i="1" noProof="0" dirty="0"/>
              <a:t>notification</a:t>
            </a:r>
            <a:r>
              <a:rPr lang="fr-FR" b="1" i="1" dirty="0"/>
              <a:t> de données non systématique, la </a:t>
            </a:r>
            <a:r>
              <a:rPr lang="fr-FR" b="1" i="1" noProof="0" dirty="0"/>
              <a:t>notification non véritable (</a:t>
            </a:r>
            <a:r>
              <a:rPr lang="fr-FR" b="1" i="1" dirty="0"/>
              <a:t> mensongère), les formats de </a:t>
            </a:r>
            <a:r>
              <a:rPr lang="fr-FR" b="1" i="1" noProof="0" dirty="0"/>
              <a:t>notification</a:t>
            </a:r>
            <a:r>
              <a:rPr lang="fr-FR" b="1" i="1" dirty="0"/>
              <a:t> incohérents (formulaires), la soumission/la </a:t>
            </a:r>
            <a:r>
              <a:rPr lang="fr-FR" b="1" i="1" noProof="0" dirty="0"/>
              <a:t>notification</a:t>
            </a:r>
            <a:r>
              <a:rPr lang="fr-FR" b="1" i="1" dirty="0"/>
              <a:t> tardive, les périodes de </a:t>
            </a:r>
            <a:r>
              <a:rPr lang="fr-FR" b="1" i="1" noProof="0" dirty="0"/>
              <a:t>notification</a:t>
            </a:r>
            <a:r>
              <a:rPr lang="fr-FR" b="1" i="1" dirty="0"/>
              <a:t> inco</a:t>
            </a:r>
            <a:r>
              <a:rPr lang="fr-FR" b="1" i="1" noProof="0" dirty="0"/>
              <a:t>nsistantes</a:t>
            </a:r>
            <a:r>
              <a:rPr lang="fr-FR" b="1" i="1" dirty="0"/>
              <a:t>, les erreurs de calcul, l'absence de documentation, la perte de données ou de fichiers.</a:t>
            </a:r>
            <a:endParaRPr lang="fr-FR" noProof="0" dirty="0"/>
          </a:p>
          <a:p>
            <a:pPr marL="0" indent="0">
              <a:spcBef>
                <a:spcPts val="0"/>
              </a:spcBef>
            </a:pPr>
            <a:endParaRPr dirty="0"/>
          </a:p>
        </p:txBody>
      </p:sp>
      <p:sp>
        <p:nvSpPr>
          <p:cNvPr id="322" name="Google Shape;322;p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p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29" name="Google Shape;329;p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lnSpc>
                <a:spcPct val="115000"/>
              </a:lnSpc>
              <a:spcBef>
                <a:spcPts val="0"/>
              </a:spcBef>
              <a:buClr>
                <a:schemeClr val="dk1"/>
              </a:buClr>
              <a:buSzPts val="1200"/>
            </a:pPr>
            <a:endParaRPr lang="fr-FR" dirty="0"/>
          </a:p>
          <a:p>
            <a:pPr marL="177845" indent="-177845">
              <a:lnSpc>
                <a:spcPct val="115000"/>
              </a:lnSpc>
              <a:spcBef>
                <a:spcPts val="1245"/>
              </a:spcBef>
              <a:buClr>
                <a:schemeClr val="dk1"/>
              </a:buClr>
              <a:buSzPts val="1200"/>
              <a:buFont typeface="Arial"/>
              <a:buChar char="•"/>
            </a:pPr>
            <a:r>
              <a:rPr lang="fr-FR" b="1" u="sng" dirty="0"/>
              <a:t>Dites</a:t>
            </a:r>
            <a:r>
              <a:rPr lang="fr-FR" dirty="0"/>
              <a:t> : Les problèmes de qualité des données peuvent survenir à tous les niveaux du système de surveillance de la santé publique, depuis le premier contact du patient avec le système de soins de santé jusqu'à l'analyse des données au niveau central. La qualité des données est affectée par chaque personne par lesquelles les données passent. La plupart des erreurs d'exactitude et de complétude se produisent au moment où les formulaires de surveillance sont remplis au niveau de l'établissement de santé. Toutefois, d'autres types d'erreurs peuvent se produire à n'importe quel niveau du système de surveillance des maladies (</a:t>
            </a:r>
            <a:r>
              <a:rPr lang="fr-FR" i="1" dirty="0"/>
              <a:t>par exemple, des erreurs d'analyse et d'interprétation au cours de ces étapes</a:t>
            </a:r>
            <a:r>
              <a:rPr lang="fr-FR" dirty="0"/>
              <a:t>).  Nous aborderons ces questions plus tard au cours de cet atelier.</a:t>
            </a:r>
          </a:p>
          <a:p>
            <a:pPr marL="0" indent="0">
              <a:spcBef>
                <a:spcPts val="1618"/>
              </a:spcBef>
            </a:pPr>
            <a:endParaRPr dirty="0"/>
          </a:p>
        </p:txBody>
      </p:sp>
      <p:sp>
        <p:nvSpPr>
          <p:cNvPr id="330" name="Google Shape;330;p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buSzPts val="1200"/>
            </a:pPr>
            <a:fld id="{00000000-1234-1234-1234-123412341234}" type="slidenum">
              <a:rPr lang="fr-FR" sz="1200">
                <a:latin typeface="Calibri"/>
                <a:ea typeface="Calibri"/>
                <a:cs typeface="Calibri"/>
                <a:sym typeface="Calibri"/>
              </a:rPr>
              <a:pPr algn="r">
                <a:buSzPts val="1200"/>
              </a:pPr>
              <a:t>7</a:t>
            </a:fld>
            <a:endParaRPr sz="1200">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34" name="Google Shape;334;p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sz="1200" b="1" dirty="0"/>
              <a:t>Notes de l'instructeur : </a:t>
            </a:r>
            <a:endParaRPr lang="fr-FR" sz="1200" noProof="0" dirty="0"/>
          </a:p>
          <a:p>
            <a:pPr marL="0" indent="0">
              <a:spcBef>
                <a:spcPts val="560"/>
              </a:spcBef>
            </a:pPr>
            <a:endParaRPr lang="fr-FR" sz="1200" b="1" dirty="0"/>
          </a:p>
          <a:p>
            <a:pPr marL="296408" indent="-296408">
              <a:spcBef>
                <a:spcPts val="560"/>
              </a:spcBef>
              <a:buClr>
                <a:schemeClr val="dk1"/>
              </a:buClr>
              <a:buSzPts val="1800"/>
              <a:buFont typeface="Arial"/>
              <a:buChar char="•"/>
            </a:pPr>
            <a:r>
              <a:rPr lang="fr-FR" sz="1200" b="1" u="sng" dirty="0"/>
              <a:t>Dites</a:t>
            </a:r>
            <a:r>
              <a:rPr lang="fr-FR" sz="1200" dirty="0"/>
              <a:t> : Il est important de comprendre les différentes façons dont des valeurs inexactes sont introduites dans les bases de données.  Les erreurs de données contribuent aux problèmes de qualité des données. Pour obtenir des données de bonne qualité, il faut prêter attention à toutes les sources d'erreurs et disposer des réponses et des outils appropriés pour les prévenir et les traiter. </a:t>
            </a:r>
            <a:endParaRPr lang="fr-FR" sz="1200" noProof="0" dirty="0"/>
          </a:p>
          <a:p>
            <a:pPr marL="0" indent="0">
              <a:lnSpc>
                <a:spcPct val="115000"/>
              </a:lnSpc>
              <a:spcBef>
                <a:spcPts val="1245"/>
              </a:spcBef>
              <a:buClr>
                <a:schemeClr val="dk1"/>
              </a:buClr>
              <a:buSzPts val="1800"/>
            </a:pPr>
            <a:r>
              <a:rPr lang="fr-FR" sz="1200" b="1" i="1" dirty="0"/>
              <a:t>	</a:t>
            </a:r>
            <a:r>
              <a:rPr lang="fr-FR" sz="1200" b="1" i="1" u="sng" dirty="0"/>
              <a:t>Les types les plus courants sont les suivants </a:t>
            </a:r>
            <a:r>
              <a:rPr lang="fr-FR" sz="1200" dirty="0"/>
              <a:t>:</a:t>
            </a:r>
          </a:p>
          <a:p>
            <a:pPr marL="1244916" lvl="2" indent="-296408">
              <a:lnSpc>
                <a:spcPct val="115000"/>
              </a:lnSpc>
              <a:spcBef>
                <a:spcPts val="622"/>
              </a:spcBef>
              <a:buClr>
                <a:schemeClr val="dk1"/>
              </a:buClr>
              <a:buSzPts val="1800"/>
              <a:buFont typeface="Courier New"/>
              <a:buChar char="o"/>
            </a:pPr>
            <a:r>
              <a:rPr lang="fr-FR" sz="1200" b="1" dirty="0"/>
              <a:t>Erreurs de transposition </a:t>
            </a:r>
            <a:r>
              <a:rPr lang="fr-FR" sz="1200" i="1" dirty="0"/>
              <a:t>(par exemple : 39 saisi comme 93</a:t>
            </a:r>
            <a:r>
              <a:rPr lang="fr-FR" sz="1200" dirty="0"/>
              <a:t>)</a:t>
            </a:r>
          </a:p>
          <a:p>
            <a:pPr marL="1244916" lvl="2" indent="-296408">
              <a:lnSpc>
                <a:spcPct val="115000"/>
              </a:lnSpc>
              <a:spcBef>
                <a:spcPts val="0"/>
              </a:spcBef>
              <a:buClr>
                <a:schemeClr val="dk1"/>
              </a:buClr>
              <a:buSzPts val="1800"/>
              <a:buFont typeface="Courier New"/>
              <a:buChar char="o"/>
            </a:pPr>
            <a:r>
              <a:rPr lang="fr-FR" sz="1200" b="1" dirty="0"/>
              <a:t>Erreurs de transcription </a:t>
            </a:r>
            <a:r>
              <a:rPr lang="fr-FR" sz="1200" i="1" dirty="0"/>
              <a:t>(par exemple : 325 inscrit comme 35)</a:t>
            </a:r>
          </a:p>
          <a:p>
            <a:pPr marL="1244916" lvl="2" indent="-296408">
              <a:lnSpc>
                <a:spcPct val="115000"/>
              </a:lnSpc>
              <a:spcBef>
                <a:spcPts val="0"/>
              </a:spcBef>
              <a:buClr>
                <a:schemeClr val="dk1"/>
              </a:buClr>
              <a:buSzPts val="1800"/>
              <a:buFont typeface="Courier New"/>
              <a:buChar char="o"/>
            </a:pPr>
            <a:r>
              <a:rPr lang="fr-FR" sz="1200" b="1" dirty="0"/>
              <a:t>Erreurs de copie </a:t>
            </a:r>
            <a:r>
              <a:rPr lang="fr-FR" sz="1200" i="1" dirty="0"/>
              <a:t>(par exemple : 1 entré comme 7 ; le numéro 0 entré comme la lettre O)</a:t>
            </a:r>
          </a:p>
          <a:p>
            <a:pPr marL="1244916" lvl="2" indent="-296408">
              <a:lnSpc>
                <a:spcPct val="115000"/>
              </a:lnSpc>
              <a:spcBef>
                <a:spcPts val="0"/>
              </a:spcBef>
              <a:buClr>
                <a:schemeClr val="dk1"/>
              </a:buClr>
              <a:buSzPts val="1800"/>
              <a:buFont typeface="Courier New"/>
              <a:buChar char="o"/>
            </a:pPr>
            <a:r>
              <a:rPr lang="fr-FR" sz="1200" b="1" dirty="0"/>
              <a:t>Erreurs de codage / utilisation d'un code incorrect</a:t>
            </a:r>
            <a:r>
              <a:rPr lang="fr-FR" sz="1200" dirty="0"/>
              <a:t>. </a:t>
            </a:r>
            <a:r>
              <a:rPr lang="fr-FR" sz="1200" i="1" dirty="0"/>
              <a:t>(par exemple : Un enquêteur a entouré « oui », mais le codeur a saisi 2, ce qui représente « non » pendant le codage).</a:t>
            </a:r>
          </a:p>
          <a:p>
            <a:pPr marL="1244916" lvl="2" indent="-296408">
              <a:lnSpc>
                <a:spcPct val="115000"/>
              </a:lnSpc>
              <a:spcBef>
                <a:spcPts val="0"/>
              </a:spcBef>
              <a:buClr>
                <a:schemeClr val="dk1"/>
              </a:buClr>
              <a:buSzPts val="1800"/>
              <a:buFont typeface="Courier New"/>
              <a:buChar char="o"/>
            </a:pPr>
            <a:r>
              <a:rPr lang="fr-FR" sz="1200" b="1" dirty="0"/>
              <a:t>Erreurs de discordance/deux réponses ou plus sur le même questionnaire sont contradictoires. </a:t>
            </a:r>
            <a:r>
              <a:rPr lang="fr-FR" sz="1200" i="1" dirty="0"/>
              <a:t>(par exemple : la date de sortie est antérieure à la date d'entrée)</a:t>
            </a:r>
          </a:p>
          <a:p>
            <a:pPr marL="1244916" lvl="2" indent="-296408">
              <a:lnSpc>
                <a:spcPct val="115000"/>
              </a:lnSpc>
              <a:spcBef>
                <a:spcPts val="0"/>
              </a:spcBef>
              <a:buClr>
                <a:schemeClr val="dk1"/>
              </a:buClr>
              <a:buSzPts val="1800"/>
              <a:buFont typeface="Courier New"/>
              <a:buChar char="o"/>
            </a:pPr>
            <a:r>
              <a:rPr lang="fr-FR" sz="1200" b="1" dirty="0"/>
              <a:t>Erreurs d'étendue : l'entrée se situe en dehors de l'étendue des valeurs probables ou possibles. </a:t>
            </a:r>
            <a:r>
              <a:rPr lang="fr-FR" sz="1200" i="1" dirty="0"/>
              <a:t>(par exemple : les choix sont de 1 à 5, mais 7 est saisi).</a:t>
            </a:r>
          </a:p>
          <a:p>
            <a:pPr marL="1244916" lvl="2" indent="-177845">
              <a:lnSpc>
                <a:spcPct val="115000"/>
              </a:lnSpc>
              <a:spcBef>
                <a:spcPts val="1245"/>
              </a:spcBef>
              <a:buClr>
                <a:schemeClr val="dk1"/>
              </a:buClr>
              <a:buSzPts val="1800"/>
            </a:pPr>
            <a:endParaRPr lang="fr-FR" sz="1200" i="1" dirty="0"/>
          </a:p>
          <a:p>
            <a:pPr marL="296408" indent="-296408">
              <a:lnSpc>
                <a:spcPct val="115000"/>
              </a:lnSpc>
              <a:spcBef>
                <a:spcPts val="1245"/>
              </a:spcBef>
              <a:buClr>
                <a:schemeClr val="dk1"/>
              </a:buClr>
              <a:buSzPts val="1800"/>
              <a:buFont typeface="Arial"/>
              <a:buChar char="•"/>
            </a:pPr>
            <a:r>
              <a:rPr lang="fr-FR" sz="1200" b="1" u="sng" dirty="0"/>
              <a:t>Demandez</a:t>
            </a:r>
            <a:r>
              <a:rPr lang="fr-FR" sz="1200" b="1" dirty="0"/>
              <a:t> : </a:t>
            </a:r>
            <a:r>
              <a:rPr lang="fr-FR" sz="1200" dirty="0"/>
              <a:t>Avez-vous déjà rencontré l'un de ces types d'erreur ?</a:t>
            </a:r>
            <a:endParaRPr lang="fr-FR" sz="1200" noProof="0" dirty="0"/>
          </a:p>
          <a:p>
            <a:pPr marL="296408" indent="-177845">
              <a:lnSpc>
                <a:spcPct val="115000"/>
              </a:lnSpc>
              <a:spcBef>
                <a:spcPts val="2490"/>
              </a:spcBef>
              <a:buClr>
                <a:schemeClr val="dk1"/>
              </a:buClr>
              <a:buSzPts val="1800"/>
            </a:pPr>
            <a:endParaRPr lang="fr-FR" sz="1200" dirty="0"/>
          </a:p>
          <a:p>
            <a:pPr marL="296408" indent="-296408">
              <a:lnSpc>
                <a:spcPct val="115000"/>
              </a:lnSpc>
              <a:spcBef>
                <a:spcPts val="1867"/>
              </a:spcBef>
              <a:buClr>
                <a:schemeClr val="dk1"/>
              </a:buClr>
              <a:buSzPts val="1800"/>
              <a:buFont typeface="Arial"/>
              <a:buChar char="•"/>
            </a:pPr>
            <a:r>
              <a:rPr lang="fr-FR" sz="1200" b="1" u="sng" dirty="0"/>
              <a:t>Engagez</a:t>
            </a:r>
            <a:r>
              <a:rPr lang="fr-FR" sz="1200" dirty="0"/>
              <a:t> les participants dans une </a:t>
            </a:r>
            <a:r>
              <a:rPr lang="fr-FR" sz="1200" i="1" dirty="0"/>
              <a:t>brève </a:t>
            </a:r>
            <a:r>
              <a:rPr lang="fr-FR" sz="1200" dirty="0"/>
              <a:t>discussion basée sur leurs expériences collectives.</a:t>
            </a:r>
            <a:endParaRPr lang="fr-FR" sz="1200" noProof="0" dirty="0"/>
          </a:p>
          <a:p>
            <a:pPr marL="296408" indent="-177845">
              <a:lnSpc>
                <a:spcPct val="115000"/>
              </a:lnSpc>
              <a:spcBef>
                <a:spcPts val="1867"/>
              </a:spcBef>
              <a:buClr>
                <a:schemeClr val="dk1"/>
              </a:buClr>
              <a:buSzPts val="1800"/>
            </a:pPr>
            <a:endParaRPr lang="fr-FR" sz="1200" dirty="0"/>
          </a:p>
          <a:p>
            <a:pPr marL="296408" indent="-296408">
              <a:lnSpc>
                <a:spcPct val="115000"/>
              </a:lnSpc>
              <a:spcBef>
                <a:spcPts val="1867"/>
              </a:spcBef>
              <a:buClr>
                <a:schemeClr val="dk1"/>
              </a:buClr>
              <a:buSzPts val="1800"/>
              <a:buFont typeface="Arial"/>
              <a:buChar char="•"/>
            </a:pPr>
            <a:r>
              <a:rPr lang="fr-FR" sz="1200" b="1" u="sng" dirty="0"/>
              <a:t>Résumez</a:t>
            </a:r>
            <a:r>
              <a:rPr lang="fr-FR" sz="1200" dirty="0"/>
              <a:t> la discussion et insistez sur le fait que ce qui a été partagé au cours de la discussion est la raison pour laquelle il est important de rechercher les entrées qui ne sont pas logiques !</a:t>
            </a:r>
            <a:endParaRPr lang="fr-FR" sz="1200" noProof="0" dirty="0"/>
          </a:p>
          <a:p>
            <a:pPr marL="0" indent="0">
              <a:lnSpc>
                <a:spcPct val="115000"/>
              </a:lnSpc>
              <a:spcBef>
                <a:spcPts val="1867"/>
              </a:spcBef>
            </a:pPr>
            <a:endParaRPr sz="1900" dirty="0"/>
          </a:p>
          <a:p>
            <a:pPr marL="0" indent="0">
              <a:spcBef>
                <a:spcPts val="996"/>
              </a:spcBef>
            </a:pPr>
            <a:endParaRPr dirty="0"/>
          </a:p>
        </p:txBody>
      </p:sp>
      <p:sp>
        <p:nvSpPr>
          <p:cNvPr id="335" name="Google Shape;335;p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p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41" name="Google Shape;341;p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177845" indent="-98803">
              <a:lnSpc>
                <a:spcPct val="115000"/>
              </a:lnSpc>
              <a:spcBef>
                <a:spcPts val="1245"/>
              </a:spcBef>
              <a:buClr>
                <a:schemeClr val="dk1"/>
              </a:buClr>
              <a:buSzPts val="1200"/>
            </a:pPr>
            <a:endParaRPr lang="fr-FR" b="1" dirty="0"/>
          </a:p>
          <a:p>
            <a:pPr marL="177845" indent="-177845">
              <a:lnSpc>
                <a:spcPct val="115000"/>
              </a:lnSpc>
              <a:spcBef>
                <a:spcPts val="1867"/>
              </a:spcBef>
              <a:buClr>
                <a:schemeClr val="dk1"/>
              </a:buClr>
              <a:buSzPts val="1200"/>
              <a:buFont typeface="Arial"/>
              <a:buChar char="•"/>
            </a:pPr>
            <a:r>
              <a:rPr lang="fr-FR" b="1" u="sng" dirty="0"/>
              <a:t>Exemple</a:t>
            </a:r>
            <a:r>
              <a:rPr lang="fr-FR" dirty="0"/>
              <a:t> </a:t>
            </a:r>
            <a:r>
              <a:rPr lang="fr-FR" b="1" dirty="0"/>
              <a:t>:</a:t>
            </a:r>
            <a:r>
              <a:rPr lang="fr-FR" dirty="0"/>
              <a:t> En 2025, un ministère de la santé a remarqué qu'une région avait signalé 33 cas de tétanos au cours du seul mois de janvier (25 cas chez les femmes et 8 cas chez les hommes).  Ils ont immédiatement lancé une enquête sur cette épidémie apparente.  Au cours du prochain atelier, nous discuterons des étapes d'une enquête sur une épidémie, mais n'oubliez pas que la première étape consiste à confirmer qu'une épidémie s'est effectivement déclarée ! Ils ont donc vérifié l'origine de ces rapports et ont découvert qu'ils provenaient d’un registre écrit à la main. </a:t>
            </a:r>
            <a:r>
              <a:rPr lang="fr-FR" b="1" dirty="0"/>
              <a:t>&lt;</a:t>
            </a:r>
            <a:r>
              <a:rPr lang="fr-FR" b="1" dirty="0">
                <a:solidFill>
                  <a:srgbClr val="000000"/>
                </a:solidFill>
              </a:rPr>
              <a:t>CLIQUER</a:t>
            </a:r>
            <a:r>
              <a:rPr lang="fr-FR" b="1" dirty="0"/>
              <a:t>&gt;&lt;</a:t>
            </a:r>
            <a:r>
              <a:rPr lang="fr-FR" b="1" dirty="0">
                <a:solidFill>
                  <a:srgbClr val="000000"/>
                </a:solidFill>
              </a:rPr>
              <a:t>CLIQUER</a:t>
            </a:r>
            <a:r>
              <a:rPr lang="fr-FR" b="1" dirty="0"/>
              <a:t>&gt;</a:t>
            </a:r>
            <a:endParaRPr lang="fr-FR" noProof="0" dirty="0"/>
          </a:p>
          <a:p>
            <a:pPr marL="177845" indent="-98803">
              <a:lnSpc>
                <a:spcPct val="115000"/>
              </a:lnSpc>
              <a:spcBef>
                <a:spcPts val="1867"/>
              </a:spcBef>
              <a:buClr>
                <a:schemeClr val="dk1"/>
              </a:buClr>
              <a:buSzPts val="1200"/>
            </a:pPr>
            <a:endParaRPr lang="fr-FR" b="1" u="sng" dirty="0"/>
          </a:p>
          <a:p>
            <a:pPr marL="177845" indent="-177845">
              <a:lnSpc>
                <a:spcPct val="115000"/>
              </a:lnSpc>
              <a:spcBef>
                <a:spcPts val="1867"/>
              </a:spcBef>
              <a:buClr>
                <a:schemeClr val="dk1"/>
              </a:buClr>
              <a:buSzPts val="1200"/>
              <a:buFont typeface="Arial"/>
              <a:buChar char="•"/>
            </a:pPr>
            <a:r>
              <a:rPr lang="fr-FR" b="1" u="sng" dirty="0"/>
              <a:t>Demandez</a:t>
            </a:r>
            <a:r>
              <a:rPr lang="fr-FR" b="1" dirty="0"/>
              <a:t> : </a:t>
            </a:r>
            <a:r>
              <a:rPr lang="fr-FR" dirty="0"/>
              <a:t>Que voyez-vous ?</a:t>
            </a:r>
            <a:endParaRPr lang="fr-FR" noProof="0" dirty="0"/>
          </a:p>
          <a:p>
            <a:pPr marL="177845" indent="-98803">
              <a:lnSpc>
                <a:spcPct val="115000"/>
              </a:lnSpc>
              <a:spcBef>
                <a:spcPts val="1867"/>
              </a:spcBef>
              <a:buClr>
                <a:schemeClr val="dk1"/>
              </a:buClr>
              <a:buSzPts val="1200"/>
            </a:pPr>
            <a:endParaRPr lang="fr-FR" b="1" u="sng" dirty="0"/>
          </a:p>
          <a:p>
            <a:pPr marL="177845" indent="-177845">
              <a:lnSpc>
                <a:spcPct val="115000"/>
              </a:lnSpc>
              <a:spcBef>
                <a:spcPts val="1867"/>
              </a:spcBef>
              <a:buClr>
                <a:schemeClr val="dk1"/>
              </a:buClr>
              <a:buSzPts val="1200"/>
              <a:buFont typeface="Arial"/>
              <a:buChar char="•"/>
            </a:pPr>
            <a:r>
              <a:rPr lang="fr-FR" b="1" u="sng" dirty="0"/>
              <a:t>Réponse</a:t>
            </a:r>
            <a:r>
              <a:rPr lang="fr-FR" b="1" u="sng" dirty="0">
                <a:effectLst>
                  <a:outerShdw blurRad="38100" dist="38100" dir="2700000" algn="tl">
                    <a:srgbClr val="000000">
                      <a:alpha val="43137"/>
                    </a:srgbClr>
                  </a:outerShdw>
                </a:effectLst>
              </a:rPr>
              <a:t> </a:t>
            </a:r>
            <a:r>
              <a:rPr lang="fr-FR" b="1" dirty="0"/>
              <a:t>:</a:t>
            </a:r>
            <a:r>
              <a:rPr lang="fr-FR" dirty="0"/>
              <a:t> Dans le registre écrit à la main, les 33 cas étaient des infections urinaires, une ligne au-dessus du tétanos. Apparemment, la personne chargée de la saisie des données a mal lu le rapport ou a tapé les chiffres dans les mauvais champs de la base de données informatisée.</a:t>
            </a:r>
            <a:endParaRPr lang="fr-FR" noProof="0" dirty="0"/>
          </a:p>
          <a:p>
            <a:pPr marL="0" indent="0">
              <a:spcBef>
                <a:spcPts val="996"/>
              </a:spcBef>
            </a:pPr>
            <a:endParaRPr dirty="0"/>
          </a:p>
        </p:txBody>
      </p:sp>
      <p:sp>
        <p:nvSpPr>
          <p:cNvPr id="342" name="Google Shape;342;p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Title Slide 2_French">
  <p:cSld name="2_Title Slide 2_French">
    <p:spTree>
      <p:nvGrpSpPr>
        <p:cNvPr id="1" name="Shape 13"/>
        <p:cNvGrpSpPr/>
        <p:nvPr/>
      </p:nvGrpSpPr>
      <p:grpSpPr>
        <a:xfrm>
          <a:off x="0" y="0"/>
          <a:ext cx="0" cy="0"/>
          <a:chOff x="0" y="0"/>
          <a:chExt cx="0" cy="0"/>
        </a:xfrm>
      </p:grpSpPr>
      <p:sp>
        <p:nvSpPr>
          <p:cNvPr id="14" name="Google Shape;14;p2"/>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 name="Google Shape;15;p2"/>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6" name="Google Shape;16;p2"/>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7" name="Google Shape;17;p2"/>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b="0" i="0" u="none" strike="noStrike" cap="none">
                <a:solidFill>
                  <a:schemeClr val="dk1"/>
                </a:solidFill>
                <a:latin typeface="Arial"/>
                <a:ea typeface="Arial"/>
                <a:cs typeface="Arial"/>
                <a:sym typeface="Arial"/>
              </a:rPr>
              <a:t>Version 3.0</a:t>
            </a:r>
            <a:endParaRPr/>
          </a:p>
        </p:txBody>
      </p:sp>
      <p:pic>
        <p:nvPicPr>
          <p:cNvPr id="18" name="Google Shape;18;p2"/>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19" name="Google Shape;19;p2"/>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20" name="Google Shape;20;p2"/>
          <p:cNvSpPr txBox="1"/>
          <p:nvPr/>
        </p:nvSpPr>
        <p:spPr>
          <a:xfrm>
            <a:off x="518159" y="3791951"/>
            <a:ext cx="760730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rPr>
              <a:t>Approche Une Seule Santé</a:t>
            </a:r>
            <a:endParaRP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endParaRPr>
          </a:p>
        </p:txBody>
      </p:sp>
      <p:sp>
        <p:nvSpPr>
          <p:cNvPr id="21" name="Google Shape;21;p2"/>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 name="Google Shape;22;p2"/>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23" name="Google Shape;23;p2"/>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24" name="Google Shape;24;p2"/>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Activity_Answer">
  <p:cSld name="Activity_Answer">
    <p:spTree>
      <p:nvGrpSpPr>
        <p:cNvPr id="1" name="Shape 88"/>
        <p:cNvGrpSpPr/>
        <p:nvPr/>
      </p:nvGrpSpPr>
      <p:grpSpPr>
        <a:xfrm>
          <a:off x="0" y="0"/>
          <a:ext cx="0" cy="0"/>
          <a:chOff x="0" y="0"/>
          <a:chExt cx="0" cy="0"/>
        </a:xfrm>
      </p:grpSpPr>
      <p:pic>
        <p:nvPicPr>
          <p:cNvPr id="89" name="Google Shape;89;p11"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90" name="Google Shape;90;p1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1" name="Google Shape;91;p11"/>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2" name="Google Shape;92;p1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93" name="Google Shape;93;p1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94" name="Google Shape;94;p11"/>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95" name="Google Shape;95;p11"/>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96"/>
        <p:cNvGrpSpPr/>
        <p:nvPr/>
      </p:nvGrpSpPr>
      <p:grpSpPr>
        <a:xfrm>
          <a:off x="0" y="0"/>
          <a:ext cx="0" cy="0"/>
          <a:chOff x="0" y="0"/>
          <a:chExt cx="0" cy="0"/>
        </a:xfrm>
      </p:grpSpPr>
      <p:sp>
        <p:nvSpPr>
          <p:cNvPr id="97" name="Google Shape;97;p12"/>
          <p:cNvSpPr txBox="1">
            <a:spLocks noGrp="1"/>
          </p:cNvSpPr>
          <p:nvPr>
            <p:ph type="title"/>
          </p:nvPr>
        </p:nvSpPr>
        <p:spPr>
          <a:xfrm>
            <a:off x="839788" y="365125"/>
            <a:ext cx="10515600" cy="82391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8" name="Google Shape;98;p12"/>
          <p:cNvSpPr txBox="1">
            <a:spLocks noGrp="1"/>
          </p:cNvSpPr>
          <p:nvPr>
            <p:ph type="body" idx="1"/>
          </p:nvPr>
        </p:nvSpPr>
        <p:spPr>
          <a:xfrm>
            <a:off x="838200" y="1473345"/>
            <a:ext cx="5157787"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99" name="Google Shape;99;p12"/>
          <p:cNvSpPr txBox="1">
            <a:spLocks noGrp="1"/>
          </p:cNvSpPr>
          <p:nvPr>
            <p:ph type="body" idx="2"/>
          </p:nvPr>
        </p:nvSpPr>
        <p:spPr>
          <a:xfrm>
            <a:off x="838200"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0" name="Google Shape;100;p12"/>
          <p:cNvSpPr txBox="1">
            <a:spLocks noGrp="1"/>
          </p:cNvSpPr>
          <p:nvPr>
            <p:ph type="body" idx="3"/>
          </p:nvPr>
        </p:nvSpPr>
        <p:spPr>
          <a:xfrm>
            <a:off x="6170612" y="1473345"/>
            <a:ext cx="5183188"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101" name="Google Shape;101;p12"/>
          <p:cNvSpPr txBox="1">
            <a:spLocks noGrp="1"/>
          </p:cNvSpPr>
          <p:nvPr>
            <p:ph type="body" idx="4"/>
          </p:nvPr>
        </p:nvSpPr>
        <p:spPr>
          <a:xfrm>
            <a:off x="6170612"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2" name="Google Shape;102;p1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3" name="Google Shape;103;p1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04" name="Google Shape;104;p12"/>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05" name="Google Shape;105;p12"/>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ustom Layout 1">
  <p:cSld name="Custom Layout 1">
    <p:spTree>
      <p:nvGrpSpPr>
        <p:cNvPr id="1" name="Shape 106"/>
        <p:cNvGrpSpPr/>
        <p:nvPr/>
      </p:nvGrpSpPr>
      <p:grpSpPr>
        <a:xfrm>
          <a:off x="0" y="0"/>
          <a:ext cx="0" cy="0"/>
          <a:chOff x="0" y="0"/>
          <a:chExt cx="0" cy="0"/>
        </a:xfrm>
      </p:grpSpPr>
      <p:sp>
        <p:nvSpPr>
          <p:cNvPr id="107" name="Google Shape;107;p1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8" name="Google Shape;108;p13"/>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9" name="Google Shape;109;p1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10" name="Google Shape;110;p1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11" name="Google Shape;111;p13"/>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12" name="Google Shape;112;p13"/>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Custom Layout 1">
  <p:cSld name="1_Custom Layout 1">
    <p:spTree>
      <p:nvGrpSpPr>
        <p:cNvPr id="1" name="Shape 113"/>
        <p:cNvGrpSpPr/>
        <p:nvPr/>
      </p:nvGrpSpPr>
      <p:grpSpPr>
        <a:xfrm>
          <a:off x="0" y="0"/>
          <a:ext cx="0" cy="0"/>
          <a:chOff x="0" y="0"/>
          <a:chExt cx="0" cy="0"/>
        </a:xfrm>
      </p:grpSpPr>
      <p:sp>
        <p:nvSpPr>
          <p:cNvPr id="114" name="Google Shape;114;p1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5" name="Google Shape;115;p1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6" name="Google Shape;116;p1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17" name="Google Shape;117;p1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18" name="Google Shape;118;p14"/>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19" name="Google Shape;119;p14"/>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120" name="Google Shape;120;p14"/>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1">
  <p:cSld name="Title Slide 1">
    <p:spTree>
      <p:nvGrpSpPr>
        <p:cNvPr id="1" name="Shape 121"/>
        <p:cNvGrpSpPr/>
        <p:nvPr/>
      </p:nvGrpSpPr>
      <p:grpSpPr>
        <a:xfrm>
          <a:off x="0" y="0"/>
          <a:ext cx="0" cy="0"/>
          <a:chOff x="0" y="0"/>
          <a:chExt cx="0" cy="0"/>
        </a:xfrm>
      </p:grpSpPr>
      <p:sp>
        <p:nvSpPr>
          <p:cNvPr id="122" name="Google Shape;122;p15"/>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23" name="Google Shape;123;p15"/>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124" name="Google Shape;124;p15"/>
          <p:cNvSpPr txBox="1">
            <a:spLocks noGrp="1"/>
          </p:cNvSpPr>
          <p:nvPr>
            <p:ph type="body" idx="1"/>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125" name="Google Shape;125;p15"/>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pic>
        <p:nvPicPr>
          <p:cNvPr id="126" name="Google Shape;126;p15"/>
          <p:cNvPicPr preferRelativeResize="0"/>
          <p:nvPr/>
        </p:nvPicPr>
        <p:blipFill rotWithShape="1">
          <a:blip r:embed="rId2">
            <a:alphaModFix/>
          </a:blip>
          <a:srcRect/>
          <a:stretch/>
        </p:blipFill>
        <p:spPr>
          <a:xfrm>
            <a:off x="518160" y="279657"/>
            <a:ext cx="1920240" cy="886664"/>
          </a:xfrm>
          <a:prstGeom prst="rect">
            <a:avLst/>
          </a:prstGeom>
          <a:noFill/>
          <a:ln>
            <a:noFill/>
          </a:ln>
        </p:spPr>
      </p:pic>
      <p:sp>
        <p:nvSpPr>
          <p:cNvPr id="127" name="Google Shape;127;p15"/>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a:solidFill>
                  <a:schemeClr val="dk1"/>
                </a:solidFill>
                <a:latin typeface="Arial"/>
                <a:ea typeface="Arial"/>
                <a:cs typeface="Arial"/>
                <a:sym typeface="Arial"/>
              </a:rPr>
              <a:t>Version 3.0</a:t>
            </a:r>
            <a:endParaRPr/>
          </a:p>
        </p:txBody>
      </p:sp>
      <p:pic>
        <p:nvPicPr>
          <p:cNvPr id="128" name="Google Shape;128;p15"/>
          <p:cNvPicPr preferRelativeResize="0"/>
          <p:nvPr/>
        </p:nvPicPr>
        <p:blipFill rotWithShape="1">
          <a:blip r:embed="rId3">
            <a:alphaModFix/>
          </a:blip>
          <a:srcRect/>
          <a:stretch/>
        </p:blipFill>
        <p:spPr>
          <a:xfrm>
            <a:off x="7235207" y="1550094"/>
            <a:ext cx="4438633" cy="4105231"/>
          </a:xfrm>
          <a:prstGeom prst="rect">
            <a:avLst/>
          </a:prstGeom>
          <a:noFill/>
          <a:ln>
            <a:noFill/>
          </a:ln>
        </p:spPr>
      </p:pic>
      <p:pic>
        <p:nvPicPr>
          <p:cNvPr id="129" name="Google Shape;129;p15"/>
          <p:cNvPicPr preferRelativeResize="0"/>
          <p:nvPr/>
        </p:nvPicPr>
        <p:blipFill rotWithShape="1">
          <a:blip r:embed="rId3">
            <a:alphaModFix/>
          </a:blip>
          <a:srcRect/>
          <a:stretch/>
        </p:blipFill>
        <p:spPr>
          <a:xfrm>
            <a:off x="7235207" y="1550094"/>
            <a:ext cx="4438633" cy="4105231"/>
          </a:xfrm>
          <a:prstGeom prst="rect">
            <a:avLst/>
          </a:prstGeom>
          <a:noFill/>
          <a:ln>
            <a:noFill/>
          </a:ln>
        </p:spPr>
      </p:pic>
      <p:sp>
        <p:nvSpPr>
          <p:cNvPr id="130" name="Google Shape;130;p15"/>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31" name="Google Shape;131;p15"/>
          <p:cNvSpPr txBox="1"/>
          <p:nvPr/>
        </p:nvSpPr>
        <p:spPr>
          <a:xfrm>
            <a:off x="520953" y="3105834"/>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pic>
        <p:nvPicPr>
          <p:cNvPr id="132" name="Google Shape;132;p15"/>
          <p:cNvPicPr preferRelativeResize="0"/>
          <p:nvPr/>
        </p:nvPicPr>
        <p:blipFill rotWithShape="1">
          <a:blip r:embed="rId4">
            <a:alphaModFix/>
          </a:blip>
          <a:srcRect/>
          <a:stretch/>
        </p:blipFill>
        <p:spPr>
          <a:xfrm>
            <a:off x="10230534" y="279657"/>
            <a:ext cx="1443306" cy="91440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_Title Slide 2">
  <p:cSld name="1_Title Slide 2">
    <p:spTree>
      <p:nvGrpSpPr>
        <p:cNvPr id="1" name="Shape 133"/>
        <p:cNvGrpSpPr/>
        <p:nvPr/>
      </p:nvGrpSpPr>
      <p:grpSpPr>
        <a:xfrm>
          <a:off x="0" y="0"/>
          <a:ext cx="0" cy="0"/>
          <a:chOff x="0" y="0"/>
          <a:chExt cx="0" cy="0"/>
        </a:xfrm>
      </p:grpSpPr>
      <p:sp>
        <p:nvSpPr>
          <p:cNvPr id="134" name="Google Shape;134;p16"/>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35" name="Google Shape;135;p16"/>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36" name="Google Shape;136;p16"/>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37" name="Google Shape;137;p16"/>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a:solidFill>
                  <a:schemeClr val="dk1"/>
                </a:solidFill>
                <a:latin typeface="Arial"/>
                <a:ea typeface="Arial"/>
                <a:cs typeface="Arial"/>
                <a:sym typeface="Arial"/>
              </a:rPr>
              <a:t>Version 3.0</a:t>
            </a:r>
            <a:endParaRPr/>
          </a:p>
        </p:txBody>
      </p:sp>
      <p:pic>
        <p:nvPicPr>
          <p:cNvPr id="138" name="Google Shape;138;p16"/>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139" name="Google Shape;139;p16"/>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140" name="Google Shape;140;p16"/>
          <p:cNvSpPr txBox="1"/>
          <p:nvPr/>
        </p:nvSpPr>
        <p:spPr>
          <a:xfrm>
            <a:off x="518160" y="3851013"/>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sp>
        <p:nvSpPr>
          <p:cNvPr id="141" name="Google Shape;141;p16"/>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42" name="Google Shape;142;p16"/>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43" name="Google Shape;143;p16"/>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144" name="Google Shape;144;p16"/>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ustom Layout 2 w/ Reference Box">
  <p:cSld name="Custom Layout 2 w/ Reference Box">
    <p:spTree>
      <p:nvGrpSpPr>
        <p:cNvPr id="1" name="Shape 145"/>
        <p:cNvGrpSpPr/>
        <p:nvPr/>
      </p:nvGrpSpPr>
      <p:grpSpPr>
        <a:xfrm>
          <a:off x="0" y="0"/>
          <a:ext cx="0" cy="0"/>
          <a:chOff x="0" y="0"/>
          <a:chExt cx="0" cy="0"/>
        </a:xfrm>
      </p:grpSpPr>
      <p:sp>
        <p:nvSpPr>
          <p:cNvPr id="146" name="Google Shape;146;p17"/>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47" name="Google Shape;147;p1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48" name="Google Shape;148;p1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9" name="Google Shape;149;p17"/>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50" name="Google Shape;150;p1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51" name="Google Shape;151;p1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52" name="Google Shape;152;p17"/>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153"/>
        <p:cNvGrpSpPr/>
        <p:nvPr/>
      </p:nvGrpSpPr>
      <p:grpSpPr>
        <a:xfrm>
          <a:off x="0" y="0"/>
          <a:ext cx="0" cy="0"/>
          <a:chOff x="0" y="0"/>
          <a:chExt cx="0" cy="0"/>
        </a:xfrm>
      </p:grpSpPr>
      <p:sp>
        <p:nvSpPr>
          <p:cNvPr id="154" name="Google Shape;154;p18"/>
          <p:cNvSpPr txBox="1"/>
          <p:nvPr/>
        </p:nvSpPr>
        <p:spPr>
          <a:xfrm>
            <a:off x="838200" y="422510"/>
            <a:ext cx="614362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Course Icons </a:t>
            </a:r>
            <a:r>
              <a:rPr lang="fr-FR" sz="4400" b="0" i="0" u="none" strike="noStrike" cap="none">
                <a:solidFill>
                  <a:srgbClr val="000000"/>
                </a:solidFill>
                <a:latin typeface="Libre Franklin Medium"/>
                <a:ea typeface="Libre Franklin Medium"/>
                <a:cs typeface="Libre Franklin Medium"/>
                <a:sym typeface="Libre Franklin Medium"/>
              </a:rPr>
              <a:t>Key</a:t>
            </a:r>
            <a:endParaRPr sz="1800">
              <a:solidFill>
                <a:schemeClr val="dk1"/>
              </a:solidFill>
              <a:latin typeface="Arial"/>
              <a:ea typeface="Arial"/>
              <a:cs typeface="Arial"/>
              <a:sym typeface="Arial"/>
            </a:endParaRPr>
          </a:p>
        </p:txBody>
      </p:sp>
      <p:sp>
        <p:nvSpPr>
          <p:cNvPr id="155" name="Google Shape;155;p1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156" name="Google Shape;156;p18"/>
          <p:cNvGraphicFramePr/>
          <p:nvPr/>
        </p:nvGraphicFramePr>
        <p:xfrm>
          <a:off x="1505065" y="1917027"/>
          <a:ext cx="3000000" cy="3000000"/>
        </p:xfrm>
        <a:graphic>
          <a:graphicData uri="http://schemas.openxmlformats.org/drawingml/2006/table">
            <a:tbl>
              <a:tblPr>
                <a:noFill/>
                <a:tableStyleId>{89CFAC82-779D-45D3-8B2B-D7F46500359C}</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Icon</a:t>
                      </a:r>
                      <a:endParaRPr sz="18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Use</a:t>
                      </a:r>
                      <a:endParaRPr sz="18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Objectives </a:t>
                      </a:r>
                      <a:r>
                        <a:rPr lang="fr-FR" sz="2000" b="0">
                          <a:solidFill>
                            <a:schemeClr val="dk1"/>
                          </a:solidFill>
                          <a:latin typeface="Arial"/>
                          <a:ea typeface="Arial"/>
                          <a:cs typeface="Arial"/>
                          <a:sym typeface="Arial"/>
                        </a:rPr>
                        <a:t>of</a:t>
                      </a:r>
                      <a:r>
                        <a:rPr lang="fr-FR" sz="2000">
                          <a:solidFill>
                            <a:schemeClr val="dk1"/>
                          </a:solidFill>
                          <a:latin typeface="Arial"/>
                          <a:ea typeface="Arial"/>
                          <a:cs typeface="Arial"/>
                          <a:sym typeface="Arial"/>
                        </a:rPr>
                        <a:t> the lesson</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Discovery Dialogue </a:t>
                      </a:r>
                      <a:r>
                        <a:rPr lang="fr-FR" sz="2000">
                          <a:solidFill>
                            <a:schemeClr val="dk1"/>
                          </a:solidFill>
                          <a:latin typeface="Arial"/>
                          <a:ea typeface="Arial"/>
                          <a:cs typeface="Arial"/>
                          <a:sym typeface="Arial"/>
                        </a:rPr>
                        <a:t>invites sharing of ideas and experiences</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Activity </a:t>
                      </a:r>
                      <a:r>
                        <a:rPr lang="fr-FR" sz="2000" b="0">
                          <a:solidFill>
                            <a:schemeClr val="dk1"/>
                          </a:solidFill>
                          <a:latin typeface="Arial"/>
                          <a:ea typeface="Arial"/>
                          <a:cs typeface="Arial"/>
                          <a:sym typeface="Arial"/>
                        </a:rPr>
                        <a:t>completed by </a:t>
                      </a:r>
                      <a:r>
                        <a:rPr lang="fr-FR" sz="2000">
                          <a:solidFill>
                            <a:schemeClr val="dk1"/>
                          </a:solidFill>
                          <a:latin typeface="Arial"/>
                          <a:ea typeface="Arial"/>
                          <a:cs typeface="Arial"/>
                          <a:sym typeface="Arial"/>
                        </a:rPr>
                        <a:t>individual or group</a:t>
                      </a:r>
                      <a:endParaRPr sz="18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Highlight </a:t>
                      </a:r>
                      <a:r>
                        <a:rPr lang="fr-FR" sz="2000" b="0">
                          <a:solidFill>
                            <a:schemeClr val="dk1"/>
                          </a:solidFill>
                          <a:latin typeface="Arial"/>
                          <a:ea typeface="Arial"/>
                          <a:cs typeface="Arial"/>
                          <a:sym typeface="Arial"/>
                        </a:rPr>
                        <a:t>of </a:t>
                      </a:r>
                      <a:r>
                        <a:rPr lang="fr-FR" sz="2000">
                          <a:solidFill>
                            <a:schemeClr val="dk1"/>
                          </a:solidFill>
                          <a:latin typeface="Arial"/>
                          <a:ea typeface="Arial"/>
                          <a:cs typeface="Arial"/>
                          <a:sym typeface="Arial"/>
                        </a:rPr>
                        <a:t>multisectoral or One Health approach</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157" name="Google Shape;157;p18"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158" name="Google Shape;158;p18"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59" name="Google Shape;159;p18"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60" name="Google Shape;160;p18"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161" name="Google Shape;161;p1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2" name="Google Shape;162;p18"/>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163" name="Google Shape;163;p18"/>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bjectives">
  <p:cSld name="Objectives">
    <p:spTree>
      <p:nvGrpSpPr>
        <p:cNvPr id="1" name="Shape 164"/>
        <p:cNvGrpSpPr/>
        <p:nvPr/>
      </p:nvGrpSpPr>
      <p:grpSpPr>
        <a:xfrm>
          <a:off x="0" y="0"/>
          <a:ext cx="0" cy="0"/>
          <a:chOff x="0" y="0"/>
          <a:chExt cx="0" cy="0"/>
        </a:xfrm>
      </p:grpSpPr>
      <p:pic>
        <p:nvPicPr>
          <p:cNvPr id="165" name="Google Shape;165;p19"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166" name="Google Shape;166;p1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67" name="Google Shape;167;p1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8" name="Google Shape;168;p19"/>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Learning Objectives</a:t>
            </a:r>
            <a:endParaRPr sz="1800">
              <a:solidFill>
                <a:schemeClr val="dk1"/>
              </a:solidFill>
              <a:latin typeface="Arial"/>
              <a:ea typeface="Arial"/>
              <a:cs typeface="Arial"/>
              <a:sym typeface="Arial"/>
            </a:endParaRPr>
          </a:p>
        </p:txBody>
      </p:sp>
      <p:sp>
        <p:nvSpPr>
          <p:cNvPr id="169" name="Google Shape;169;p1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70" name="Google Shape;170;p19"/>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71" name="Google Shape;171;p19"/>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urveillance Cycle">
  <p:cSld name="Surveillance Cycle">
    <p:spTree>
      <p:nvGrpSpPr>
        <p:cNvPr id="1" name="Shape 172"/>
        <p:cNvGrpSpPr/>
        <p:nvPr/>
      </p:nvGrpSpPr>
      <p:grpSpPr>
        <a:xfrm>
          <a:off x="0" y="0"/>
          <a:ext cx="0" cy="0"/>
          <a:chOff x="0" y="0"/>
          <a:chExt cx="0" cy="0"/>
        </a:xfrm>
      </p:grpSpPr>
      <p:sp>
        <p:nvSpPr>
          <p:cNvPr id="173" name="Google Shape;173;p20"/>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74" name="Google Shape;174;p2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5" name="Google Shape;175;p2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76" name="Google Shape;176;p20"/>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77" name="Google Shape;177;p20"/>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3_Custom Layout_French">
  <p:cSld name="3_Custom Layout_French">
    <p:spTree>
      <p:nvGrpSpPr>
        <p:cNvPr id="1" name="Shape 25"/>
        <p:cNvGrpSpPr/>
        <p:nvPr/>
      </p:nvGrpSpPr>
      <p:grpSpPr>
        <a:xfrm>
          <a:off x="0" y="0"/>
          <a:ext cx="0" cy="0"/>
          <a:chOff x="0" y="0"/>
          <a:chExt cx="0" cy="0"/>
        </a:xfrm>
      </p:grpSpPr>
      <p:sp>
        <p:nvSpPr>
          <p:cNvPr id="26" name="Google Shape;26;p3"/>
          <p:cNvSpPr txBox="1"/>
          <p:nvPr/>
        </p:nvSpPr>
        <p:spPr>
          <a:xfrm>
            <a:off x="838200" y="422510"/>
            <a:ext cx="743296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dirty="0">
                <a:solidFill>
                  <a:schemeClr val="dk1"/>
                </a:solidFill>
                <a:latin typeface="Franklin Gothic Medium" panose="020B0603020102020204" pitchFamily="34" charset="0"/>
                <a:ea typeface="Libre Franklin Medium"/>
                <a:cs typeface="Libre Franklin Medium"/>
                <a:sym typeface="Libre Franklin Medium"/>
              </a:rPr>
              <a:t>Clé des icônes de cours</a:t>
            </a:r>
            <a:endParaRPr sz="4400" dirty="0">
              <a:solidFill>
                <a:schemeClr val="dk1"/>
              </a:solidFill>
              <a:latin typeface="Franklin Gothic Medium" panose="020B0603020102020204" pitchFamily="34" charset="0"/>
              <a:ea typeface="Arial"/>
              <a:cs typeface="Arial"/>
              <a:sym typeface="Arial"/>
            </a:endParaRPr>
          </a:p>
        </p:txBody>
      </p:sp>
      <p:sp>
        <p:nvSpPr>
          <p:cNvPr id="27" name="Google Shape;27;p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28" name="Google Shape;28;p3"/>
          <p:cNvGraphicFramePr/>
          <p:nvPr/>
        </p:nvGraphicFramePr>
        <p:xfrm>
          <a:off x="1505065" y="1917027"/>
          <a:ext cx="9181875" cy="4276750"/>
        </p:xfrm>
        <a:graphic>
          <a:graphicData uri="http://schemas.openxmlformats.org/drawingml/2006/table">
            <a:tbl>
              <a:tblPr>
                <a:noFill/>
                <a:tableStyleId>{89CFAC82-779D-45D3-8B2B-D7F46500359C}</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Icône</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Utilisation</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Objectifs </a:t>
                      </a:r>
                      <a:r>
                        <a:rPr lang="fr-FR" sz="2000" b="0" u="none" strike="noStrike" cap="none">
                          <a:solidFill>
                            <a:schemeClr val="dk1"/>
                          </a:solidFill>
                          <a:latin typeface="Arial"/>
                          <a:ea typeface="Arial"/>
                          <a:cs typeface="Arial"/>
                          <a:sym typeface="Arial"/>
                        </a:rPr>
                        <a:t>de la leçon</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Dialogue de découverte </a:t>
                      </a:r>
                      <a:r>
                        <a:rPr lang="fr-FR" sz="2000" u="none" strike="noStrike" cap="none">
                          <a:solidFill>
                            <a:schemeClr val="dk1"/>
                          </a:solidFill>
                          <a:latin typeface="Arial"/>
                          <a:ea typeface="Arial"/>
                          <a:cs typeface="Arial"/>
                          <a:sym typeface="Arial"/>
                        </a:rPr>
                        <a:t>invite le partage d’idées </a:t>
                      </a:r>
                      <a:br>
                        <a:rPr lang="fr-FR" sz="2000" u="none" strike="noStrike" cap="none">
                          <a:solidFill>
                            <a:schemeClr val="dk1"/>
                          </a:solidFill>
                          <a:latin typeface="Arial"/>
                          <a:ea typeface="Arial"/>
                          <a:cs typeface="Arial"/>
                          <a:sym typeface="Arial"/>
                        </a:rPr>
                      </a:br>
                      <a:r>
                        <a:rPr lang="fr-FR" sz="2000" u="none" strike="noStrike" cap="none">
                          <a:solidFill>
                            <a:schemeClr val="dk1"/>
                          </a:solidFill>
                          <a:latin typeface="Arial"/>
                          <a:ea typeface="Arial"/>
                          <a:cs typeface="Arial"/>
                          <a:sym typeface="Arial"/>
                        </a:rPr>
                        <a:t>et d’expériences</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Activité </a:t>
                      </a:r>
                      <a:r>
                        <a:rPr lang="fr-FR" sz="2000" b="0" u="none" strike="noStrike" cap="none">
                          <a:solidFill>
                            <a:schemeClr val="dk1"/>
                          </a:solidFill>
                          <a:latin typeface="Arial"/>
                          <a:ea typeface="Arial"/>
                          <a:cs typeface="Arial"/>
                          <a:sym typeface="Arial"/>
                        </a:rPr>
                        <a:t>complétée individuellement ou en groupe</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Point saillant </a:t>
                      </a:r>
                      <a:r>
                        <a:rPr lang="fr-FR" sz="2000" b="0" u="none" strike="noStrike" cap="none">
                          <a:solidFill>
                            <a:schemeClr val="dk1"/>
                          </a:solidFill>
                          <a:latin typeface="Arial"/>
                          <a:ea typeface="Arial"/>
                          <a:cs typeface="Arial"/>
                          <a:sym typeface="Arial"/>
                        </a:rPr>
                        <a:t>d’une approche </a:t>
                      </a:r>
                      <a:r>
                        <a:rPr lang="fr-FR" sz="2000" u="none" strike="noStrike" cap="none">
                          <a:solidFill>
                            <a:schemeClr val="dk1"/>
                          </a:solidFill>
                          <a:latin typeface="Arial"/>
                          <a:ea typeface="Arial"/>
                          <a:cs typeface="Arial"/>
                          <a:sym typeface="Arial"/>
                        </a:rPr>
                        <a:t>multisectorielle </a:t>
                      </a:r>
                      <a:br>
                        <a:rPr lang="fr-FR" sz="2000" u="none" strike="noStrike" cap="none">
                          <a:solidFill>
                            <a:schemeClr val="dk1"/>
                          </a:solidFill>
                          <a:latin typeface="Arial"/>
                          <a:ea typeface="Arial"/>
                          <a:cs typeface="Arial"/>
                          <a:sym typeface="Arial"/>
                        </a:rPr>
                      </a:br>
                      <a:r>
                        <a:rPr lang="fr-FR" sz="2000" u="none" strike="noStrike" cap="none">
                          <a:solidFill>
                            <a:schemeClr val="dk1"/>
                          </a:solidFill>
                          <a:latin typeface="Arial"/>
                          <a:ea typeface="Arial"/>
                          <a:cs typeface="Arial"/>
                          <a:sym typeface="Arial"/>
                        </a:rPr>
                        <a:t>ou Une Seule Santé</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29" name="Google Shape;29;p3"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30" name="Google Shape;30;p3"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31" name="Google Shape;31;p3"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32" name="Google Shape;32;p3"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33" name="Google Shape;33;p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4" name="Google Shape;34;p3"/>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35" name="Google Shape;35;p3"/>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urveillance Cycle + Monitor">
  <p:cSld name="Surveillance Cycle + Monitor">
    <p:spTree>
      <p:nvGrpSpPr>
        <p:cNvPr id="1" name="Shape 178"/>
        <p:cNvGrpSpPr/>
        <p:nvPr/>
      </p:nvGrpSpPr>
      <p:grpSpPr>
        <a:xfrm>
          <a:off x="0" y="0"/>
          <a:ext cx="0" cy="0"/>
          <a:chOff x="0" y="0"/>
          <a:chExt cx="0" cy="0"/>
        </a:xfrm>
      </p:grpSpPr>
      <p:sp>
        <p:nvSpPr>
          <p:cNvPr id="179" name="Google Shape;179;p21"/>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80" name="Google Shape;180;p21"/>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1" name="Google Shape;181;p21"/>
          <p:cNvSpPr txBox="1"/>
          <p:nvPr/>
        </p:nvSpPr>
        <p:spPr>
          <a:xfrm>
            <a:off x="3914774" y="3353633"/>
            <a:ext cx="4772025"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600" b="1">
                <a:solidFill>
                  <a:srgbClr val="00943B"/>
                </a:solidFill>
                <a:latin typeface="Arial"/>
                <a:ea typeface="Arial"/>
                <a:cs typeface="Arial"/>
                <a:sym typeface="Arial"/>
              </a:rPr>
              <a:t>MONITOR</a:t>
            </a:r>
            <a:endParaRPr/>
          </a:p>
        </p:txBody>
      </p:sp>
      <p:sp>
        <p:nvSpPr>
          <p:cNvPr id="182" name="Google Shape;182;p2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3" name="Google Shape;183;p2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84" name="Google Shape;184;p21"/>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85" name="Google Shape;185;p21"/>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1_Surveillance Cycle + Monitor_French">
  <p:cSld name="1_Surveillance Cycle + Monitor_French">
    <p:spTree>
      <p:nvGrpSpPr>
        <p:cNvPr id="1" name="Shape 186"/>
        <p:cNvGrpSpPr/>
        <p:nvPr/>
      </p:nvGrpSpPr>
      <p:grpSpPr>
        <a:xfrm>
          <a:off x="0" y="0"/>
          <a:ext cx="0" cy="0"/>
          <a:chOff x="0" y="0"/>
          <a:chExt cx="0" cy="0"/>
        </a:xfrm>
      </p:grpSpPr>
      <p:sp>
        <p:nvSpPr>
          <p:cNvPr id="187" name="Google Shape;187;p22"/>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88" name="Google Shape;188;p22"/>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9" name="Google Shape;189;p22"/>
          <p:cNvSpPr txBox="1"/>
          <p:nvPr/>
        </p:nvSpPr>
        <p:spPr>
          <a:xfrm>
            <a:off x="3357818" y="3353633"/>
            <a:ext cx="6060499"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600" b="1">
                <a:solidFill>
                  <a:srgbClr val="00943B"/>
                </a:solidFill>
                <a:latin typeface="Arial"/>
                <a:ea typeface="Arial"/>
                <a:cs typeface="Arial"/>
                <a:sym typeface="Arial"/>
              </a:rPr>
              <a:t>SURVEILLER</a:t>
            </a:r>
            <a:endParaRPr/>
          </a:p>
        </p:txBody>
      </p:sp>
      <p:sp>
        <p:nvSpPr>
          <p:cNvPr id="190" name="Google Shape;190;p2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1" name="Google Shape;191;p2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92" name="Google Shape;192;p22"/>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93" name="Google Shape;193;p22"/>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Activity">
  <p:cSld name="Activity">
    <p:spTree>
      <p:nvGrpSpPr>
        <p:cNvPr id="1" name="Shape 194"/>
        <p:cNvGrpSpPr/>
        <p:nvPr/>
      </p:nvGrpSpPr>
      <p:grpSpPr>
        <a:xfrm>
          <a:off x="0" y="0"/>
          <a:ext cx="0" cy="0"/>
          <a:chOff x="0" y="0"/>
          <a:chExt cx="0" cy="0"/>
        </a:xfrm>
      </p:grpSpPr>
      <p:sp>
        <p:nvSpPr>
          <p:cNvPr id="195" name="Google Shape;195;p23"/>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96" name="Google Shape;196;p23"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97" name="Google Shape;197;p2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8" name="Google Shape;198;p23"/>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To complete the exercise, </a:t>
            </a:r>
            <a:endParaRPr/>
          </a:p>
          <a:p>
            <a:pPr marL="0" marR="0" lvl="0" indent="0" algn="ctr" rtl="0">
              <a:spcBef>
                <a:spcPts val="0"/>
              </a:spcBef>
              <a:spcAft>
                <a:spcPts val="0"/>
              </a:spcAft>
              <a:buNone/>
            </a:pPr>
            <a:r>
              <a:rPr lang="fr-FR" sz="2800">
                <a:solidFill>
                  <a:schemeClr val="dk1"/>
                </a:solidFill>
                <a:latin typeface="Arial"/>
                <a:ea typeface="Arial"/>
                <a:cs typeface="Arial"/>
                <a:sym typeface="Arial"/>
              </a:rPr>
              <a:t>please turn to your Participant Exercise Book.</a:t>
            </a:r>
            <a:endParaRPr sz="2800" strike="sngStrike">
              <a:solidFill>
                <a:schemeClr val="dk1"/>
              </a:solidFill>
              <a:latin typeface="Arial"/>
              <a:ea typeface="Arial"/>
              <a:cs typeface="Arial"/>
              <a:sym typeface="Arial"/>
            </a:endParaRPr>
          </a:p>
        </p:txBody>
      </p:sp>
      <p:sp>
        <p:nvSpPr>
          <p:cNvPr id="199" name="Google Shape;199;p2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0" name="Google Shape;200;p23"/>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01" name="Google Shape;201;p23"/>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Activity_Blank">
  <p:cSld name="Activity_Blank">
    <p:spTree>
      <p:nvGrpSpPr>
        <p:cNvPr id="1" name="Shape 202"/>
        <p:cNvGrpSpPr/>
        <p:nvPr/>
      </p:nvGrpSpPr>
      <p:grpSpPr>
        <a:xfrm>
          <a:off x="0" y="0"/>
          <a:ext cx="0" cy="0"/>
          <a:chOff x="0" y="0"/>
          <a:chExt cx="0" cy="0"/>
        </a:xfrm>
      </p:grpSpPr>
      <p:pic>
        <p:nvPicPr>
          <p:cNvPr id="203" name="Google Shape;203;p24"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04" name="Google Shape;204;p2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05" name="Google Shape;205;p24"/>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6" name="Google Shape;206;p2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7" name="Google Shape;207;p2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8" name="Google Shape;208;p24"/>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09" name="Google Shape;209;p24"/>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One Health">
  <p:cSld name="One Health">
    <p:spTree>
      <p:nvGrpSpPr>
        <p:cNvPr id="1" name="Shape 210"/>
        <p:cNvGrpSpPr/>
        <p:nvPr/>
      </p:nvGrpSpPr>
      <p:grpSpPr>
        <a:xfrm>
          <a:off x="0" y="0"/>
          <a:ext cx="0" cy="0"/>
          <a:chOff x="0" y="0"/>
          <a:chExt cx="0" cy="0"/>
        </a:xfrm>
      </p:grpSpPr>
      <p:sp>
        <p:nvSpPr>
          <p:cNvPr id="211" name="Google Shape;211;p25"/>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2" name="Google Shape;212;p2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213" name="Google Shape;213;p25" descr="A picture containing vector graphics&#10;&#10;Description automatically generated"/>
          <p:cNvPicPr preferRelativeResize="0"/>
          <p:nvPr/>
        </p:nvPicPr>
        <p:blipFill rotWithShape="1">
          <a:blip r:embed="rId2">
            <a:alphaModFix/>
          </a:blip>
          <a:srcRect/>
          <a:stretch/>
        </p:blipFill>
        <p:spPr>
          <a:xfrm>
            <a:off x="10472404" y="128052"/>
            <a:ext cx="1223563" cy="1223563"/>
          </a:xfrm>
          <a:prstGeom prst="rect">
            <a:avLst/>
          </a:prstGeom>
          <a:noFill/>
          <a:ln>
            <a:noFill/>
          </a:ln>
        </p:spPr>
      </p:pic>
      <p:sp>
        <p:nvSpPr>
          <p:cNvPr id="214" name="Google Shape;214;p2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5" name="Google Shape;215;p2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16" name="Google Shape;216;p25"/>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17" name="Google Shape;217;p25"/>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218"/>
        <p:cNvGrpSpPr/>
        <p:nvPr/>
      </p:nvGrpSpPr>
      <p:grpSpPr>
        <a:xfrm>
          <a:off x="0" y="0"/>
          <a:ext cx="0" cy="0"/>
          <a:chOff x="0" y="0"/>
          <a:chExt cx="0" cy="0"/>
        </a:xfrm>
      </p:grpSpPr>
      <p:sp>
        <p:nvSpPr>
          <p:cNvPr id="219" name="Google Shape;219;p2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0" name="Google Shape;220;p26"/>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1" name="Google Shape;221;p2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22" name="Google Shape;222;p26"/>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23" name="Google Shape;223;p26"/>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224"/>
        <p:cNvGrpSpPr/>
        <p:nvPr/>
      </p:nvGrpSpPr>
      <p:grpSpPr>
        <a:xfrm>
          <a:off x="0" y="0"/>
          <a:ext cx="0" cy="0"/>
          <a:chOff x="0" y="0"/>
          <a:chExt cx="0" cy="0"/>
        </a:xfrm>
      </p:grpSpPr>
      <p:sp>
        <p:nvSpPr>
          <p:cNvPr id="225" name="Google Shape;225;p27"/>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6" name="Google Shape;226;p2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7" name="Google Shape;227;p2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28" name="Google Shape;228;p2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29" name="Google Shape;229;p27"/>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References">
  <p:cSld name="References">
    <p:spTree>
      <p:nvGrpSpPr>
        <p:cNvPr id="1" name="Shape 230"/>
        <p:cNvGrpSpPr/>
        <p:nvPr/>
      </p:nvGrpSpPr>
      <p:grpSpPr>
        <a:xfrm>
          <a:off x="0" y="0"/>
          <a:ext cx="0" cy="0"/>
          <a:chOff x="0" y="0"/>
          <a:chExt cx="0" cy="0"/>
        </a:xfrm>
      </p:grpSpPr>
      <p:sp>
        <p:nvSpPr>
          <p:cNvPr id="231" name="Google Shape;231;p2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32" name="Google Shape;232;p2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33" name="Google Shape;233;p2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4" name="Google Shape;234;p2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35" name="Google Shape;235;p2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36" name="Google Shape;236;p28"/>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37"/>
        <p:cNvGrpSpPr/>
        <p:nvPr/>
      </p:nvGrpSpPr>
      <p:grpSpPr>
        <a:xfrm>
          <a:off x="0" y="0"/>
          <a:ext cx="0" cy="0"/>
          <a:chOff x="0" y="0"/>
          <a:chExt cx="0" cy="0"/>
        </a:xfrm>
      </p:grpSpPr>
      <p:sp>
        <p:nvSpPr>
          <p:cNvPr id="238" name="Google Shape;238;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9" name="Google Shape;239;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40" name="Google Shape;240;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r-FR"/>
              <a:t>‹#›</a:t>
            </a:fld>
            <a:endParaRPr/>
          </a:p>
        </p:txBody>
      </p:sp>
      <p:sp>
        <p:nvSpPr>
          <p:cNvPr id="241" name="Google Shape;241;p29"/>
          <p:cNvSpPr/>
          <p:nvPr/>
        </p:nvSpPr>
        <p:spPr>
          <a:xfrm>
            <a:off x="0" y="0"/>
            <a:ext cx="12192000" cy="6858000"/>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2" name="Google Shape;242;p29"/>
          <p:cNvSpPr/>
          <p:nvPr/>
        </p:nvSpPr>
        <p:spPr>
          <a:xfrm>
            <a:off x="9540691" y="6196031"/>
            <a:ext cx="2651760" cy="73152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43" name="Google Shape;243;p2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44" name="Google Shape;244;p29"/>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45"/>
        <p:cNvGrpSpPr/>
        <p:nvPr/>
      </p:nvGrpSpPr>
      <p:grpSpPr>
        <a:xfrm>
          <a:off x="0" y="0"/>
          <a:ext cx="0" cy="0"/>
          <a:chOff x="0" y="0"/>
          <a:chExt cx="0" cy="0"/>
        </a:xfrm>
      </p:grpSpPr>
      <p:sp>
        <p:nvSpPr>
          <p:cNvPr id="246" name="Google Shape;246;p30"/>
          <p:cNvSpPr/>
          <p:nvPr/>
        </p:nvSpPr>
        <p:spPr>
          <a:xfrm>
            <a:off x="0" y="0"/>
            <a:ext cx="12192000" cy="63563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7" name="Google Shape;247;p3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8" name="Google Shape;248;p3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49" name="Google Shape;249;p30"/>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50" name="Google Shape;250;p30"/>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Objectives_French">
  <p:cSld name="1_Objectives_French">
    <p:spTree>
      <p:nvGrpSpPr>
        <p:cNvPr id="1" name="Shape 36"/>
        <p:cNvGrpSpPr/>
        <p:nvPr/>
      </p:nvGrpSpPr>
      <p:grpSpPr>
        <a:xfrm>
          <a:off x="0" y="0"/>
          <a:ext cx="0" cy="0"/>
          <a:chOff x="0" y="0"/>
          <a:chExt cx="0" cy="0"/>
        </a:xfrm>
      </p:grpSpPr>
      <p:pic>
        <p:nvPicPr>
          <p:cNvPr id="37" name="Google Shape;37;p4"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38" name="Google Shape;38;p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9" name="Google Shape;39;p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0" name="Google Shape;40;p4"/>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dirty="0">
                <a:solidFill>
                  <a:srgbClr val="000000"/>
                </a:solidFill>
                <a:latin typeface="Franklin Gothic Medium" panose="020B0603020102020204" pitchFamily="34" charset="0"/>
                <a:ea typeface="Libre Franklin Medium"/>
                <a:cs typeface="Libre Franklin Medium"/>
                <a:sym typeface="Libre Franklin Medium"/>
              </a:rPr>
              <a:t>Objectifs d'apprentissage</a:t>
            </a:r>
            <a:endParaRPr sz="4400" dirty="0">
              <a:solidFill>
                <a:schemeClr val="dk1"/>
              </a:solidFill>
              <a:latin typeface="Franklin Gothic Medium" panose="020B0603020102020204" pitchFamily="34" charset="0"/>
              <a:ea typeface="Arial"/>
              <a:cs typeface="Arial"/>
              <a:sym typeface="Arial"/>
            </a:endParaRPr>
          </a:p>
        </p:txBody>
      </p:sp>
      <p:sp>
        <p:nvSpPr>
          <p:cNvPr id="41" name="Google Shape;41;p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2" name="Google Shape;42;p4"/>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43" name="Google Shape;43;p4"/>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Slide 2">
  <p:cSld name="Title Slide 2">
    <p:spTree>
      <p:nvGrpSpPr>
        <p:cNvPr id="1" name="Shape 251"/>
        <p:cNvGrpSpPr/>
        <p:nvPr/>
      </p:nvGrpSpPr>
      <p:grpSpPr>
        <a:xfrm>
          <a:off x="0" y="0"/>
          <a:ext cx="0" cy="0"/>
          <a:chOff x="0" y="0"/>
          <a:chExt cx="0" cy="0"/>
        </a:xfrm>
      </p:grpSpPr>
      <p:sp>
        <p:nvSpPr>
          <p:cNvPr id="252" name="Google Shape;252;p31"/>
          <p:cNvSpPr txBox="1">
            <a:spLocks noGrp="1"/>
          </p:cNvSpPr>
          <p:nvPr>
            <p:ph type="body" idx="1"/>
          </p:nvPr>
        </p:nvSpPr>
        <p:spPr>
          <a:xfrm>
            <a:off x="8617060" y="742949"/>
            <a:ext cx="2974848" cy="521208"/>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3" name="Google Shape;253;p31"/>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ustom Layout 1 w/ Reference Box">
  <p:cSld name="Custom Layout 1 w/ Reference Box">
    <p:spTree>
      <p:nvGrpSpPr>
        <p:cNvPr id="1" name="Shape 254"/>
        <p:cNvGrpSpPr/>
        <p:nvPr/>
      </p:nvGrpSpPr>
      <p:grpSpPr>
        <a:xfrm>
          <a:off x="0" y="0"/>
          <a:ext cx="0" cy="0"/>
          <a:chOff x="0" y="0"/>
          <a:chExt cx="0" cy="0"/>
        </a:xfrm>
      </p:grpSpPr>
      <p:sp>
        <p:nvSpPr>
          <p:cNvPr id="255" name="Google Shape;255;p3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6" name="Google Shape;256;p3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7" name="Google Shape;257;p32"/>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Title Only">
  <p:cSld name="Title Only">
    <p:spTree>
      <p:nvGrpSpPr>
        <p:cNvPr id="1" name="Shape 258"/>
        <p:cNvGrpSpPr/>
        <p:nvPr/>
      </p:nvGrpSpPr>
      <p:grpSpPr>
        <a:xfrm>
          <a:off x="0" y="0"/>
          <a:ext cx="0" cy="0"/>
          <a:chOff x="0" y="0"/>
          <a:chExt cx="0" cy="0"/>
        </a:xfrm>
      </p:grpSpPr>
      <p:sp>
        <p:nvSpPr>
          <p:cNvPr id="259" name="Google Shape;259;p33"/>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60" name="Google Shape;260;p33"/>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61" name="Google Shape;261;p33"/>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62" name="Google Shape;262;p33"/>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63" name="Google Shape;263;p33"/>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64" name="Google Shape;264;p33"/>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1_Surveillance Cycle Spanish">
  <p:cSld name="1_Surveillance Cycle Spanish">
    <p:spTree>
      <p:nvGrpSpPr>
        <p:cNvPr id="1" name="Shape 265"/>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_Activity">
  <p:cSld name="1_Activity">
    <p:spTree>
      <p:nvGrpSpPr>
        <p:cNvPr id="1" name="Shape 266"/>
        <p:cNvGrpSpPr/>
        <p:nvPr/>
      </p:nvGrpSpPr>
      <p:grpSpPr>
        <a:xfrm>
          <a:off x="0" y="0"/>
          <a:ext cx="0" cy="0"/>
          <a:chOff x="0" y="0"/>
          <a:chExt cx="0" cy="0"/>
        </a:xfrm>
      </p:grpSpPr>
      <p:sp>
        <p:nvSpPr>
          <p:cNvPr id="267" name="Google Shape;267;p35"/>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68" name="Google Shape;268;p35"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69" name="Google Shape;269;p3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70" name="Google Shape;270;p35"/>
          <p:cNvPicPr preferRelativeResize="0"/>
          <p:nvPr/>
        </p:nvPicPr>
        <p:blipFill rotWithShape="1">
          <a:blip r:embed="rId3">
            <a:alphaModFix/>
          </a:blip>
          <a:srcRect/>
          <a:stretch/>
        </p:blipFill>
        <p:spPr>
          <a:xfrm>
            <a:off x="10958222" y="6330789"/>
            <a:ext cx="1136199" cy="505373"/>
          </a:xfrm>
          <a:prstGeom prst="rect">
            <a:avLst/>
          </a:prstGeom>
          <a:noFill/>
          <a:ln>
            <a:noFill/>
          </a:ln>
        </p:spPr>
      </p:pic>
      <p:sp>
        <p:nvSpPr>
          <p:cNvPr id="271" name="Google Shape;271;p3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1_Title only">
  <p:cSld name="1_Title only">
    <p:spTree>
      <p:nvGrpSpPr>
        <p:cNvPr id="1" name="Shape 272"/>
        <p:cNvGrpSpPr/>
        <p:nvPr/>
      </p:nvGrpSpPr>
      <p:grpSpPr>
        <a:xfrm>
          <a:off x="0" y="0"/>
          <a:ext cx="0" cy="0"/>
          <a:chOff x="0" y="0"/>
          <a:chExt cx="0" cy="0"/>
        </a:xfrm>
      </p:grpSpPr>
      <p:sp>
        <p:nvSpPr>
          <p:cNvPr id="273" name="Google Shape;273;p36"/>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74" name="Google Shape;274;p36"/>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75" name="Google Shape;275;p36"/>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76" name="Google Shape;276;p36"/>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77" name="Google Shape;277;p36"/>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78" name="Google Shape;278;p36"/>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matchingName="2_Title only">
  <p:cSld name="2_Title only">
    <p:spTree>
      <p:nvGrpSpPr>
        <p:cNvPr id="1" name="Shape 279"/>
        <p:cNvGrpSpPr/>
        <p:nvPr/>
      </p:nvGrpSpPr>
      <p:grpSpPr>
        <a:xfrm>
          <a:off x="0" y="0"/>
          <a:ext cx="0" cy="0"/>
          <a:chOff x="0" y="0"/>
          <a:chExt cx="0" cy="0"/>
        </a:xfrm>
      </p:grpSpPr>
      <p:sp>
        <p:nvSpPr>
          <p:cNvPr id="280" name="Google Shape;280;p37"/>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81" name="Google Shape;281;p37"/>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82" name="Google Shape;282;p37"/>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83" name="Google Shape;283;p37"/>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84" name="Google Shape;284;p37"/>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85" name="Google Shape;285;p37"/>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iscovery_Dialogue">
  <p:cSld name="Discovery_Dialogue">
    <p:spTree>
      <p:nvGrpSpPr>
        <p:cNvPr id="1" name="Shape 44"/>
        <p:cNvGrpSpPr/>
        <p:nvPr/>
      </p:nvGrpSpPr>
      <p:grpSpPr>
        <a:xfrm>
          <a:off x="0" y="0"/>
          <a:ext cx="0" cy="0"/>
          <a:chOff x="0" y="0"/>
          <a:chExt cx="0" cy="0"/>
        </a:xfrm>
      </p:grpSpPr>
      <p:pic>
        <p:nvPicPr>
          <p:cNvPr id="45" name="Google Shape;45;p5"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46" name="Google Shape;46;p5"/>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7" name="Google Shape;47;p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8" name="Google Shape;48;p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 name="Google Shape;49;p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0" name="Google Shape;50;p5"/>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51" name="Google Shape;51;p5"/>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Discovery_Dialogue">
  <p:cSld name="1_Discovery_Dialogue">
    <p:spTree>
      <p:nvGrpSpPr>
        <p:cNvPr id="1" name="Shape 52"/>
        <p:cNvGrpSpPr/>
        <p:nvPr/>
      </p:nvGrpSpPr>
      <p:grpSpPr>
        <a:xfrm>
          <a:off x="0" y="0"/>
          <a:ext cx="0" cy="0"/>
          <a:chOff x="0" y="0"/>
          <a:chExt cx="0" cy="0"/>
        </a:xfrm>
      </p:grpSpPr>
      <p:pic>
        <p:nvPicPr>
          <p:cNvPr id="53" name="Google Shape;53;p6"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54" name="Google Shape;54;p6"/>
          <p:cNvSpPr txBox="1">
            <a:spLocks noGrp="1"/>
          </p:cNvSpPr>
          <p:nvPr>
            <p:ph type="title"/>
          </p:nvPr>
        </p:nvSpPr>
        <p:spPr>
          <a:xfrm>
            <a:off x="838200" y="447675"/>
            <a:ext cx="9752215" cy="800100"/>
          </a:xfrm>
          <a:prstGeom prst="rect">
            <a:avLst/>
          </a:prstGeom>
          <a:solidFill>
            <a:srgbClr val="E7C2F6"/>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5" name="Google Shape;55;p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6" name="Google Shape;56;p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7" name="Google Shape;57;p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8" name="Google Shape;58;p6"/>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59" name="Google Shape;59;p6"/>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ustom Layout 2">
  <p:cSld name="Custom Layout 2">
    <p:spTree>
      <p:nvGrpSpPr>
        <p:cNvPr id="1" name="Shape 60"/>
        <p:cNvGrpSpPr/>
        <p:nvPr/>
      </p:nvGrpSpPr>
      <p:grpSpPr>
        <a:xfrm>
          <a:off x="0" y="0"/>
          <a:ext cx="0" cy="0"/>
          <a:chOff x="0" y="0"/>
          <a:chExt cx="0" cy="0"/>
        </a:xfrm>
      </p:grpSpPr>
      <p:sp>
        <p:nvSpPr>
          <p:cNvPr id="61" name="Google Shape;61;p7"/>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2" name="Google Shape;62;p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3" name="Google Shape;63;p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4" name="Google Shape;64;p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65" name="Google Shape;65;p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66" name="Google Shape;66;p7"/>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Surveillance Cycle_French">
  <p:cSld name="1_Surveillance Cycle_French">
    <p:spTree>
      <p:nvGrpSpPr>
        <p:cNvPr id="1" name="Shape 67"/>
        <p:cNvGrpSpPr/>
        <p:nvPr/>
      </p:nvGrpSpPr>
      <p:grpSpPr>
        <a:xfrm>
          <a:off x="0" y="0"/>
          <a:ext cx="0" cy="0"/>
          <a:chOff x="0" y="0"/>
          <a:chExt cx="0" cy="0"/>
        </a:xfrm>
      </p:grpSpPr>
      <p:sp>
        <p:nvSpPr>
          <p:cNvPr id="68" name="Google Shape;68;p8"/>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dirty="0">
                <a:solidFill>
                  <a:schemeClr val="dk1"/>
                </a:solidFill>
                <a:latin typeface="Franklin Gothic Medium" panose="020B0603020102020204" pitchFamily="34" charset="0"/>
                <a:ea typeface="Libre Franklin Medium"/>
                <a:cs typeface="Libre Franklin Medium"/>
                <a:sym typeface="Libre Franklin Medium"/>
              </a:rPr>
              <a:t>Cycle de surveillance de la santé publique</a:t>
            </a:r>
            <a:endParaRPr sz="4400" dirty="0">
              <a:solidFill>
                <a:schemeClr val="dk1"/>
              </a:solidFill>
              <a:latin typeface="Franklin Gothic Medium" panose="020B0603020102020204" pitchFamily="34" charset="0"/>
              <a:ea typeface="Arial"/>
              <a:cs typeface="Arial"/>
              <a:sym typeface="Arial"/>
            </a:endParaRPr>
          </a:p>
        </p:txBody>
      </p:sp>
      <p:sp>
        <p:nvSpPr>
          <p:cNvPr id="69" name="Google Shape;69;p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 name="Google Shape;70;p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1" name="Google Shape;71;p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72" name="Google Shape;72;p8"/>
          <p:cNvPicPr preferRelativeResize="0"/>
          <p:nvPr/>
        </p:nvPicPr>
        <p:blipFill rotWithShape="1">
          <a:blip r:embed="rId3">
            <a:alphaModFix/>
          </a:blip>
          <a:srcRect/>
          <a:stretch/>
        </p:blipFill>
        <p:spPr>
          <a:xfrm>
            <a:off x="11057248" y="6241802"/>
            <a:ext cx="938147" cy="594360"/>
          </a:xfrm>
          <a:prstGeom prst="rect">
            <a:avLst/>
          </a:prstGeom>
          <a:noFill/>
          <a:ln>
            <a:noFill/>
          </a:ln>
        </p:spPr>
      </p:pic>
      <p:graphicFrame>
        <p:nvGraphicFramePr>
          <p:cNvPr id="2" name="Diagram 1">
            <a:extLst>
              <a:ext uri="{FF2B5EF4-FFF2-40B4-BE49-F238E27FC236}">
                <a16:creationId xmlns:a16="http://schemas.microsoft.com/office/drawing/2014/main" id="{78777AE0-B28F-E11C-91E5-EACD8DC0D820}"/>
              </a:ext>
            </a:extLst>
          </p:cNvPr>
          <p:cNvGraphicFramePr/>
          <p:nvPr userDrawn="1">
            <p:extLst>
              <p:ext uri="{D42A27DB-BD31-4B8C-83A1-F6EECF244321}">
                <p14:modId xmlns:p14="http://schemas.microsoft.com/office/powerpoint/2010/main" val="2002390761"/>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2_Custom Layout 1">
  <p:cSld name="2_Custom Layout 1">
    <p:spTree>
      <p:nvGrpSpPr>
        <p:cNvPr id="1" name="Shape 73"/>
        <p:cNvGrpSpPr/>
        <p:nvPr/>
      </p:nvGrpSpPr>
      <p:grpSpPr>
        <a:xfrm>
          <a:off x="0" y="0"/>
          <a:ext cx="0" cy="0"/>
          <a:chOff x="0" y="0"/>
          <a:chExt cx="0" cy="0"/>
        </a:xfrm>
      </p:grpSpPr>
      <p:sp>
        <p:nvSpPr>
          <p:cNvPr id="74" name="Google Shape;74;p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5" name="Google Shape;75;p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6" name="Google Shape;76;p9"/>
          <p:cNvSpPr txBox="1">
            <a:spLocks noGrp="1"/>
          </p:cNvSpPr>
          <p:nvPr>
            <p:ph type="body" idx="2"/>
          </p:nvPr>
        </p:nvSpPr>
        <p:spPr>
          <a:xfrm>
            <a:off x="4753610" y="6477853"/>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7" name="Google Shape;77;p9"/>
          <p:cNvSpPr/>
          <p:nvPr/>
        </p:nvSpPr>
        <p:spPr>
          <a:xfrm>
            <a:off x="9552562" y="6356350"/>
            <a:ext cx="2639437"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8" name="Google Shape;78;p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79" name="Google Shape;79;p9"/>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_Activity_French">
  <p:cSld name="2_Activity_French">
    <p:spTree>
      <p:nvGrpSpPr>
        <p:cNvPr id="1" name="Shape 80"/>
        <p:cNvGrpSpPr/>
        <p:nvPr/>
      </p:nvGrpSpPr>
      <p:grpSpPr>
        <a:xfrm>
          <a:off x="0" y="0"/>
          <a:ext cx="0" cy="0"/>
          <a:chOff x="0" y="0"/>
          <a:chExt cx="0" cy="0"/>
        </a:xfrm>
      </p:grpSpPr>
      <p:sp>
        <p:nvSpPr>
          <p:cNvPr id="81" name="Google Shape;81;p10"/>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82" name="Google Shape;82;p10"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83" name="Google Shape;83;p1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4" name="Google Shape;84;p10"/>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Pour réaliser l'exercice,</a:t>
            </a:r>
            <a:br>
              <a:rPr lang="fr-FR" sz="2800">
                <a:solidFill>
                  <a:schemeClr val="dk1"/>
                </a:solidFill>
                <a:latin typeface="Arial"/>
                <a:ea typeface="Arial"/>
                <a:cs typeface="Arial"/>
                <a:sym typeface="Arial"/>
              </a:rPr>
            </a:br>
            <a:r>
              <a:rPr lang="fr-FR" sz="2800">
                <a:solidFill>
                  <a:schemeClr val="dk1"/>
                </a:solidFill>
                <a:latin typeface="Arial"/>
                <a:ea typeface="Arial"/>
                <a:cs typeface="Arial"/>
                <a:sym typeface="Arial"/>
              </a:rPr>
              <a:t>veuillez consulter le cahier d'exercices du participant.</a:t>
            </a:r>
            <a:endParaRPr sz="2800" strike="sngStrike">
              <a:solidFill>
                <a:schemeClr val="dk1"/>
              </a:solidFill>
              <a:latin typeface="Arial"/>
              <a:ea typeface="Arial"/>
              <a:cs typeface="Arial"/>
              <a:sym typeface="Arial"/>
            </a:endParaRPr>
          </a:p>
        </p:txBody>
      </p:sp>
      <p:sp>
        <p:nvSpPr>
          <p:cNvPr id="85" name="Google Shape;85;p1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6" name="Google Shape;86;p10"/>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87" name="Google Shape;87;p10"/>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 name="Google Shape;11;p1"/>
          <p:cNvSpPr txBox="1"/>
          <p:nvPr/>
        </p:nvSpPr>
        <p:spPr>
          <a:xfrm>
            <a:off x="-93879" y="6326347"/>
            <a:ext cx="496853" cy="365125"/>
          </a:xfrm>
          <a:prstGeom prst="rect">
            <a:avLst/>
          </a:prstGeom>
          <a:noFill/>
          <a:ln>
            <a:noFill/>
          </a:ln>
        </p:spPr>
        <p:txBody>
          <a:bodyPr spcFirstLastPara="1" wrap="square" lIns="0" tIns="0" rIns="0" bIns="0" anchor="ctr" anchorCtr="0">
            <a:noAutofit/>
          </a:bodyPr>
          <a:lstStyle/>
          <a:p>
            <a:pPr marL="0" marR="0" lvl="0" indent="0" algn="r" rtl="0">
              <a:spcBef>
                <a:spcPts val="0"/>
              </a:spcBef>
              <a:spcAft>
                <a:spcPts val="0"/>
              </a:spcAft>
              <a:buNone/>
            </a:pPr>
            <a:fld id="{00000000-1234-1234-1234-123412341234}" type="slidenum">
              <a:rPr lang="fr-FR" sz="1600" b="0" i="0" u="none" strike="noStrike" cap="none">
                <a:solidFill>
                  <a:srgbClr val="000000"/>
                </a:solidFill>
                <a:latin typeface="Arial"/>
                <a:ea typeface="Arial"/>
                <a:cs typeface="Arial"/>
                <a:sym typeface="Arial"/>
              </a:rPr>
              <a:t>‹#›</a:t>
            </a:fld>
            <a:endParaRPr sz="1600" b="0" i="0" u="none" strike="noStrike" cap="none">
              <a:solidFill>
                <a:srgbClr val="000000"/>
              </a:solidFill>
              <a:latin typeface="Arial"/>
              <a:ea typeface="Arial"/>
              <a:cs typeface="Arial"/>
              <a:sym typeface="Arial"/>
            </a:endParaRPr>
          </a:p>
        </p:txBody>
      </p:sp>
      <p:cxnSp>
        <p:nvCxnSpPr>
          <p:cNvPr id="12" name="Google Shape;12;p1"/>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hyperlink" Target="https://doi.org/10.1016/j.prevetmed.2018.10.005" TargetMode="External"/><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38"/>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5400"/>
              <a:buNone/>
            </a:pPr>
            <a:r>
              <a:rPr lang="fr-FR" sz="5400" dirty="0">
                <a:latin typeface="Franklin Gothic Medium" panose="020B0603020102020204" pitchFamily="34" charset="0"/>
                <a:sym typeface="Libre Franklin Medium"/>
              </a:rPr>
              <a:t>Comprendre la qualité des données</a:t>
            </a:r>
            <a:endParaRPr dirty="0">
              <a:latin typeface="Franklin Gothic Medium" panose="020B0603020102020204" pitchFamily="34" charset="0"/>
            </a:endParaRPr>
          </a:p>
          <a:p>
            <a:pPr marL="0" lvl="0" indent="0" algn="l" rtl="0">
              <a:lnSpc>
                <a:spcPct val="90000"/>
              </a:lnSpc>
              <a:spcBef>
                <a:spcPts val="1000"/>
              </a:spcBef>
              <a:spcAft>
                <a:spcPts val="0"/>
              </a:spcAft>
              <a:buClr>
                <a:schemeClr val="dk1"/>
              </a:buClr>
              <a:buSzPts val="5400"/>
              <a:buNone/>
            </a:pPr>
            <a:endParaRPr dirty="0">
              <a:latin typeface="Franklin Gothic Medium" panose="020B0603020102020204" pitchFamily="34" charset="0"/>
            </a:endParaRPr>
          </a:p>
        </p:txBody>
      </p:sp>
      <p:sp>
        <p:nvSpPr>
          <p:cNvPr id="292" name="Google Shape;292;p38"/>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2800"/>
              <a:buNone/>
            </a:pPr>
            <a:r>
              <a:rPr lang="fr-FR" dirty="0"/>
              <a:t>Atelier 1</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47"/>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00000"/>
              </a:buClr>
              <a:buSzPts val="4400"/>
              <a:buFont typeface="Libre Franklin Medium"/>
              <a:buNone/>
            </a:pPr>
            <a:r>
              <a:rPr lang="fr-FR" sz="4400" b="0" i="0" u="none" strike="noStrike" cap="none" dirty="0">
                <a:solidFill>
                  <a:srgbClr val="000000"/>
                </a:solidFill>
                <a:latin typeface="Franklin Gothic Medium" panose="020B0603020102020204" pitchFamily="34" charset="0"/>
                <a:sym typeface="Libre Franklin Medium"/>
              </a:rPr>
              <a:t>Évaluer la qualité des données (1/2)</a:t>
            </a:r>
            <a:endParaRPr dirty="0">
              <a:latin typeface="Franklin Gothic Medium" panose="020B06030201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p48"/>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Évaluer la qualité des données (2/2)</a:t>
            </a:r>
            <a:endParaRPr dirty="0">
              <a:latin typeface="Franklin Gothic Medium" panose="020B0603020102020204" pitchFamily="34" charset="0"/>
            </a:endParaRPr>
          </a:p>
        </p:txBody>
      </p:sp>
      <p:graphicFrame>
        <p:nvGraphicFramePr>
          <p:cNvPr id="4" name="Table 3">
            <a:extLst>
              <a:ext uri="{FF2B5EF4-FFF2-40B4-BE49-F238E27FC236}">
                <a16:creationId xmlns:a16="http://schemas.microsoft.com/office/drawing/2014/main" id="{D9F148B8-3CF0-BC82-2385-5D51C458A39E}"/>
              </a:ext>
            </a:extLst>
          </p:cNvPr>
          <p:cNvGraphicFramePr>
            <a:graphicFrameLocks noGrp="1"/>
          </p:cNvGraphicFramePr>
          <p:nvPr>
            <p:extLst>
              <p:ext uri="{D42A27DB-BD31-4B8C-83A1-F6EECF244321}">
                <p14:modId xmlns:p14="http://schemas.microsoft.com/office/powerpoint/2010/main" val="3587639925"/>
              </p:ext>
            </p:extLst>
          </p:nvPr>
        </p:nvGraphicFramePr>
        <p:xfrm>
          <a:off x="2216004" y="1488311"/>
          <a:ext cx="7759992" cy="4658482"/>
        </p:xfrm>
        <a:graphic>
          <a:graphicData uri="http://schemas.openxmlformats.org/drawingml/2006/table">
            <a:tbl>
              <a:tblPr/>
              <a:tblGrid>
                <a:gridCol w="1125679">
                  <a:extLst>
                    <a:ext uri="{9D8B030D-6E8A-4147-A177-3AD203B41FA5}">
                      <a16:colId xmlns:a16="http://schemas.microsoft.com/office/drawing/2014/main" val="344852722"/>
                    </a:ext>
                  </a:extLst>
                </a:gridCol>
                <a:gridCol w="1460987">
                  <a:extLst>
                    <a:ext uri="{9D8B030D-6E8A-4147-A177-3AD203B41FA5}">
                      <a16:colId xmlns:a16="http://schemas.microsoft.com/office/drawing/2014/main" val="4008450579"/>
                    </a:ext>
                  </a:extLst>
                </a:gridCol>
                <a:gridCol w="862221">
                  <a:extLst>
                    <a:ext uri="{9D8B030D-6E8A-4147-A177-3AD203B41FA5}">
                      <a16:colId xmlns:a16="http://schemas.microsoft.com/office/drawing/2014/main" val="1938478639"/>
                    </a:ext>
                  </a:extLst>
                </a:gridCol>
                <a:gridCol w="862221">
                  <a:extLst>
                    <a:ext uri="{9D8B030D-6E8A-4147-A177-3AD203B41FA5}">
                      <a16:colId xmlns:a16="http://schemas.microsoft.com/office/drawing/2014/main" val="3173375007"/>
                    </a:ext>
                  </a:extLst>
                </a:gridCol>
                <a:gridCol w="862221">
                  <a:extLst>
                    <a:ext uri="{9D8B030D-6E8A-4147-A177-3AD203B41FA5}">
                      <a16:colId xmlns:a16="http://schemas.microsoft.com/office/drawing/2014/main" val="299047700"/>
                    </a:ext>
                  </a:extLst>
                </a:gridCol>
                <a:gridCol w="862221">
                  <a:extLst>
                    <a:ext uri="{9D8B030D-6E8A-4147-A177-3AD203B41FA5}">
                      <a16:colId xmlns:a16="http://schemas.microsoft.com/office/drawing/2014/main" val="580052586"/>
                    </a:ext>
                  </a:extLst>
                </a:gridCol>
                <a:gridCol w="862221">
                  <a:extLst>
                    <a:ext uri="{9D8B030D-6E8A-4147-A177-3AD203B41FA5}">
                      <a16:colId xmlns:a16="http://schemas.microsoft.com/office/drawing/2014/main" val="1768358323"/>
                    </a:ext>
                  </a:extLst>
                </a:gridCol>
                <a:gridCol w="862221">
                  <a:extLst>
                    <a:ext uri="{9D8B030D-6E8A-4147-A177-3AD203B41FA5}">
                      <a16:colId xmlns:a16="http://schemas.microsoft.com/office/drawing/2014/main" val="2812940397"/>
                    </a:ext>
                  </a:extLst>
                </a:gridCol>
              </a:tblGrid>
              <a:tr h="172318">
                <a:tc gridSpan="8">
                  <a:txBody>
                    <a:bodyPr/>
                    <a:lstStyle/>
                    <a:p>
                      <a:pPr marL="0" marR="0" algn="ctr">
                        <a:lnSpc>
                          <a:spcPct val="107000"/>
                        </a:lnSpc>
                        <a:spcBef>
                          <a:spcPts val="0"/>
                        </a:spcBef>
                        <a:spcAft>
                          <a:spcPts val="0"/>
                        </a:spcAft>
                      </a:pPr>
                      <a:r>
                        <a:rPr lang="fr-FR" sz="1000" b="1" kern="100">
                          <a:solidFill>
                            <a:srgbClr val="000000"/>
                          </a:solidFill>
                          <a:effectLst/>
                          <a:latin typeface="Arial" panose="020B0604020202020204" pitchFamily="34" charset="0"/>
                          <a:ea typeface="Aptos" panose="020B0004020202020204" pitchFamily="34" charset="0"/>
                          <a:cs typeface="Times New Roman" panose="02020603050405020304" pitchFamily="18" charset="0"/>
                        </a:rPr>
                        <a:t>Dépistage des unités de sang prélevées à l'hôpital XX septembre 2024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4294330310"/>
                  </a:ext>
                </a:extLst>
              </a:tr>
              <a:tr h="172318">
                <a:tc>
                  <a:txBody>
                    <a:bodyPr/>
                    <a:lstStyle/>
                    <a:p>
                      <a:pPr marL="0" marR="0" algn="ctr">
                        <a:lnSpc>
                          <a:spcPct val="107000"/>
                        </a:lnSpc>
                        <a:spcBef>
                          <a:spcPts val="0"/>
                        </a:spcBef>
                        <a:spcAft>
                          <a:spcPts val="0"/>
                        </a:spcAft>
                      </a:pPr>
                      <a:r>
                        <a:rPr lang="fr-FR" sz="1000" b="1" kern="100">
                          <a:solidFill>
                            <a:srgbClr val="000000"/>
                          </a:solidFill>
                          <a:effectLst/>
                          <a:latin typeface="Arial" panose="020B0604020202020204" pitchFamily="34" charset="0"/>
                          <a:ea typeface="Aptos" panose="020B0004020202020204" pitchFamily="34" charset="0"/>
                          <a:cs typeface="Times New Roman" panose="02020603050405020304" pitchFamily="18" charset="0"/>
                        </a:rPr>
                        <a:t>Unité de sang</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fr-FR" sz="1000" b="1" kern="100">
                          <a:solidFill>
                            <a:srgbClr val="000000"/>
                          </a:solidFill>
                          <a:effectLst/>
                          <a:latin typeface="Arial" panose="020B0604020202020204" pitchFamily="34" charset="0"/>
                          <a:ea typeface="Aptos" panose="020B0004020202020204" pitchFamily="34" charset="0"/>
                          <a:cs typeface="Times New Roman" panose="02020603050405020304" pitchFamily="18" charset="0"/>
                        </a:rPr>
                        <a:t>Date de la collecte</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fr-FR" sz="1000" b="1" kern="100">
                          <a:solidFill>
                            <a:srgbClr val="000000"/>
                          </a:solidFill>
                          <a:effectLst/>
                          <a:latin typeface="Arial" panose="020B0604020202020204" pitchFamily="34" charset="0"/>
                          <a:ea typeface="Aptos" panose="020B0004020202020204" pitchFamily="34" charset="0"/>
                          <a:cs typeface="Times New Roman" panose="02020603050405020304" pitchFamily="18" charset="0"/>
                        </a:rPr>
                        <a:t>L'âge</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fr-FR" sz="1000" b="1" kern="100">
                          <a:solidFill>
                            <a:srgbClr val="000000"/>
                          </a:solidFill>
                          <a:effectLst/>
                          <a:latin typeface="Arial" panose="020B0604020202020204" pitchFamily="34" charset="0"/>
                          <a:ea typeface="Aptos" panose="020B0004020202020204" pitchFamily="34" charset="0"/>
                          <a:cs typeface="Times New Roman" panose="02020603050405020304" pitchFamily="18" charset="0"/>
                        </a:rPr>
                        <a:t>Le sexe</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fr-FR" sz="1000" b="1" kern="100">
                          <a:solidFill>
                            <a:srgbClr val="000000"/>
                          </a:solidFill>
                          <a:effectLst/>
                          <a:latin typeface="Arial" panose="020B0604020202020204" pitchFamily="34" charset="0"/>
                          <a:ea typeface="Aptos" panose="020B0004020202020204" pitchFamily="34" charset="0"/>
                          <a:cs typeface="Times New Roman" panose="02020603050405020304" pitchFamily="18" charset="0"/>
                        </a:rPr>
                        <a:t>Ag HBs</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fr-FR" sz="1000" b="1" kern="100">
                          <a:solidFill>
                            <a:srgbClr val="000000"/>
                          </a:solidFill>
                          <a:effectLst/>
                          <a:latin typeface="Arial" panose="020B0604020202020204" pitchFamily="34" charset="0"/>
                          <a:ea typeface="Aptos" panose="020B0004020202020204" pitchFamily="34" charset="0"/>
                          <a:cs typeface="Times New Roman" panose="02020603050405020304" pitchFamily="18" charset="0"/>
                        </a:rPr>
                        <a:t>Anti-VHC</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fr-FR" sz="1000" b="1" kern="100">
                          <a:solidFill>
                            <a:srgbClr val="000000"/>
                          </a:solidFill>
                          <a:effectLst/>
                          <a:latin typeface="Arial" panose="020B0604020202020204" pitchFamily="34" charset="0"/>
                          <a:ea typeface="Aptos" panose="020B0004020202020204" pitchFamily="34" charset="0"/>
                          <a:cs typeface="Times New Roman" panose="02020603050405020304" pitchFamily="18" charset="0"/>
                        </a:rPr>
                        <a:t>VIH</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lnSpc>
                          <a:spcPct val="107000"/>
                        </a:lnSpc>
                        <a:spcBef>
                          <a:spcPts val="0"/>
                        </a:spcBef>
                        <a:spcAft>
                          <a:spcPts val="0"/>
                        </a:spcAft>
                      </a:pPr>
                      <a:r>
                        <a:rPr lang="fr-FR" sz="1000" b="1" kern="100">
                          <a:solidFill>
                            <a:srgbClr val="000000"/>
                          </a:solidFill>
                          <a:effectLst/>
                          <a:latin typeface="Arial" panose="020B0604020202020204" pitchFamily="34" charset="0"/>
                          <a:ea typeface="Aptos" panose="020B0004020202020204" pitchFamily="34" charset="0"/>
                          <a:cs typeface="Times New Roman" panose="02020603050405020304" pitchFamily="18" charset="0"/>
                        </a:rPr>
                        <a:t>Syphilis</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2444394654"/>
                  </a:ext>
                </a:extLst>
              </a:tr>
              <a:tr h="172318">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801</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2-Sep-2024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26</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F</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12550898"/>
                  </a:ext>
                </a:extLst>
              </a:tr>
              <a:tr h="172318">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802</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3-Sep-2024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30</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F</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87792431"/>
                  </a:ext>
                </a:extLst>
              </a:tr>
              <a:tr h="172318">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803</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5-Sep-2024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23</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F</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U</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03037038"/>
                  </a:ext>
                </a:extLst>
              </a:tr>
              <a:tr h="172318">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804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8-Sep-2024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40</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M</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44502177"/>
                  </a:ext>
                </a:extLst>
              </a:tr>
              <a:tr h="172318">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805</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10-Sep-2024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34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F</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0582643"/>
                  </a:ext>
                </a:extLst>
              </a:tr>
              <a:tr h="172318">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806</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dirty="0">
                          <a:effectLst/>
                          <a:latin typeface="Arial" panose="020B0604020202020204" pitchFamily="34" charset="0"/>
                          <a:ea typeface="Aptos" panose="020B0004020202020204" pitchFamily="34" charset="0"/>
                          <a:cs typeface="Times New Roman" panose="02020603050405020304" pitchFamily="18" charset="0"/>
                        </a:rPr>
                        <a:t>11-Oct-2024</a:t>
                      </a:r>
                      <a:endParaRPr lang="fr-FR"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29</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M</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30530284"/>
                  </a:ext>
                </a:extLst>
              </a:tr>
              <a:tr h="172318">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807</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dirty="0">
                          <a:effectLst/>
                          <a:latin typeface="Arial" panose="020B0604020202020204" pitchFamily="34" charset="0"/>
                          <a:ea typeface="Aptos" panose="020B0004020202020204" pitchFamily="34" charset="0"/>
                          <a:cs typeface="Times New Roman" panose="02020603050405020304" pitchFamily="18" charset="0"/>
                        </a:rPr>
                        <a:t>11-Sep-2024</a:t>
                      </a:r>
                      <a:endParaRPr lang="fr-FR"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42</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M</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45894204"/>
                  </a:ext>
                </a:extLst>
              </a:tr>
              <a:tr h="172318">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807</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dirty="0">
                          <a:effectLst/>
                          <a:latin typeface="Arial" panose="020B0604020202020204" pitchFamily="34" charset="0"/>
                          <a:ea typeface="Aptos" panose="020B0004020202020204" pitchFamily="34" charset="0"/>
                          <a:cs typeface="Times New Roman" panose="02020603050405020304" pitchFamily="18" charset="0"/>
                        </a:rPr>
                        <a:t>13-Sep-2024</a:t>
                      </a:r>
                      <a:endParaRPr lang="fr-FR"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37</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M</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28144413"/>
                  </a:ext>
                </a:extLst>
              </a:tr>
              <a:tr h="172318">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808</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dirty="0">
                          <a:effectLst/>
                          <a:latin typeface="Arial" panose="020B0604020202020204" pitchFamily="34" charset="0"/>
                          <a:ea typeface="Aptos" panose="020B0004020202020204" pitchFamily="34" charset="0"/>
                          <a:cs typeface="Times New Roman" panose="02020603050405020304" pitchFamily="18" charset="0"/>
                        </a:rPr>
                        <a:t>13-Sep-2024</a:t>
                      </a:r>
                      <a:endParaRPr lang="fr-FR"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32</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F</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12477916"/>
                  </a:ext>
                </a:extLst>
              </a:tr>
              <a:tr h="173792">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809</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dirty="0">
                          <a:effectLst/>
                          <a:latin typeface="Arial" panose="020B0604020202020204" pitchFamily="34" charset="0"/>
                          <a:ea typeface="Aptos" panose="020B0004020202020204" pitchFamily="34" charset="0"/>
                          <a:cs typeface="Times New Roman" panose="02020603050405020304" pitchFamily="18" charset="0"/>
                        </a:rPr>
                        <a:t>14-Sep-2024</a:t>
                      </a:r>
                      <a:endParaRPr lang="fr-FR"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fr-FR" sz="1000" kern="100">
                        <a:effectLst/>
                        <a:latin typeface="Aptos" panose="020B0004020202020204" pitchFamily="34"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F</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56073581"/>
                  </a:ext>
                </a:extLst>
              </a:tr>
              <a:tr h="172318">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810</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dirty="0">
                          <a:effectLst/>
                          <a:latin typeface="Arial" panose="020B0604020202020204" pitchFamily="34" charset="0"/>
                          <a:ea typeface="Aptos" panose="020B0004020202020204" pitchFamily="34" charset="0"/>
                          <a:cs typeface="Times New Roman" panose="02020603050405020304" pitchFamily="18" charset="0"/>
                        </a:rPr>
                        <a:t>17-Sep-2024</a:t>
                      </a:r>
                      <a:endParaRPr lang="fr-FR"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43</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M</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45952090"/>
                  </a:ext>
                </a:extLst>
              </a:tr>
              <a:tr h="172318">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811</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dirty="0">
                          <a:effectLst/>
                          <a:latin typeface="Arial" panose="020B0604020202020204" pitchFamily="34" charset="0"/>
                          <a:ea typeface="Aptos" panose="020B0004020202020204" pitchFamily="34" charset="0"/>
                          <a:cs typeface="Times New Roman" panose="02020603050405020304" pitchFamily="18" charset="0"/>
                        </a:rPr>
                        <a:t>18-Sep-2023</a:t>
                      </a:r>
                      <a:endParaRPr lang="fr-FR"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27</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M</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78880540"/>
                  </a:ext>
                </a:extLst>
              </a:tr>
              <a:tr h="172318">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812</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20-Sep-2024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29</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M</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U</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85020803"/>
                  </a:ext>
                </a:extLst>
              </a:tr>
              <a:tr h="172318">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813</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21-Sep-2024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3</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M</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50289258"/>
                  </a:ext>
                </a:extLst>
              </a:tr>
              <a:tr h="172318">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814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23-Sep-2024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28</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F</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10651720"/>
                  </a:ext>
                </a:extLst>
              </a:tr>
              <a:tr h="172318">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8015</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24-Sep-2024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33</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M</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54919324"/>
                  </a:ext>
                </a:extLst>
              </a:tr>
              <a:tr h="172318">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816</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24-Sep-2024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37</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M</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29992101"/>
                  </a:ext>
                </a:extLst>
              </a:tr>
              <a:tr h="173792">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817</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25-Sep-2024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47</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M</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fr-FR" sz="1000" kern="100">
                        <a:effectLst/>
                        <a:latin typeface="Aptos" panose="020B0004020202020204" pitchFamily="34"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53394918"/>
                  </a:ext>
                </a:extLst>
              </a:tr>
              <a:tr h="173792">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818</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26-Sep-2024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52</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fr-FR" sz="1000" kern="100">
                        <a:effectLst/>
                        <a:latin typeface="Aptos" panose="020B0004020202020204" pitchFamily="34"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4904900"/>
                  </a:ext>
                </a:extLst>
              </a:tr>
              <a:tr h="172318">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819</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26-Sep-2024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93</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M</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46301575"/>
                  </a:ext>
                </a:extLst>
              </a:tr>
              <a:tr h="172318">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820</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27-Sep-2024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38</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F</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6466692"/>
                  </a:ext>
                </a:extLst>
              </a:tr>
              <a:tr h="172318">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821</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28-Sep-2024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55</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M</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8735536"/>
                  </a:ext>
                </a:extLst>
              </a:tr>
              <a:tr h="172318">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823</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29-Sep-2024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25</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M</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24025359"/>
                  </a:ext>
                </a:extLst>
              </a:tr>
              <a:tr h="173792">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824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30-Sep-2024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19</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M</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fr-FR" sz="1000" kern="100">
                        <a:effectLst/>
                        <a:latin typeface="Aptos" panose="020B0004020202020204" pitchFamily="34"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fr-FR" sz="1000" kern="100">
                        <a:effectLst/>
                        <a:latin typeface="Aptos" panose="020B0004020202020204" pitchFamily="34"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fr-FR" sz="1000" kern="100">
                        <a:effectLst/>
                        <a:latin typeface="Aptos" panose="020B0004020202020204" pitchFamily="34"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fr-FR" sz="1000" kern="100">
                        <a:effectLst/>
                        <a:latin typeface="Aptos" panose="020B0004020202020204" pitchFamily="34"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03492078"/>
                  </a:ext>
                </a:extLst>
              </a:tr>
              <a:tr h="172318">
                <a:tc>
                  <a:txBody>
                    <a:bodyPr/>
                    <a:lstStyle/>
                    <a:p>
                      <a:pPr marL="0" marR="0" algn="ctr">
                        <a:lnSpc>
                          <a:spcPct val="107000"/>
                        </a:lnSpc>
                        <a:spcBef>
                          <a:spcPts val="0"/>
                        </a:spcBef>
                        <a:spcAft>
                          <a:spcPts val="0"/>
                        </a:spcAft>
                      </a:pPr>
                      <a:r>
                        <a:rPr lang="fr-FR" sz="1000" b="1" kern="100">
                          <a:effectLst/>
                          <a:latin typeface="Arial" panose="020B0604020202020204" pitchFamily="34" charset="0"/>
                          <a:ea typeface="Aptos" panose="020B0004020202020204" pitchFamily="34" charset="0"/>
                          <a:cs typeface="Times New Roman" panose="02020603050405020304" pitchFamily="18" charset="0"/>
                        </a:rPr>
                        <a:t>825</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31-Sep-2024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44</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F</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spcBef>
                          <a:spcPts val="0"/>
                        </a:spcBef>
                        <a:spcAft>
                          <a:spcPts val="0"/>
                        </a:spcAft>
                      </a:pPr>
                      <a:r>
                        <a:rPr lang="fr-FR" sz="1000" kern="100" dirty="0">
                          <a:effectLst/>
                          <a:latin typeface="Arial" panose="020B0604020202020204" pitchFamily="34" charset="0"/>
                          <a:ea typeface="Aptos" panose="020B0004020202020204" pitchFamily="34" charset="0"/>
                          <a:cs typeface="Times New Roman" panose="02020603050405020304" pitchFamily="18" charset="0"/>
                        </a:rPr>
                        <a:t>Y</a:t>
                      </a:r>
                      <a:endParaRPr lang="fr-FR" sz="1000" kern="100" dirty="0">
                        <a:effectLst/>
                        <a:latin typeface="Aptos" panose="020B0004020202020204" pitchFamily="34" charset="0"/>
                        <a:ea typeface="Aptos" panose="020B0004020202020204" pitchFamily="34" charset="0"/>
                        <a:cs typeface="Times New Roman" panose="02020603050405020304" pitchFamily="18" charset="0"/>
                      </a:endParaRPr>
                    </a:p>
                  </a:txBody>
                  <a:tcPr marL="7279" marR="7279" marT="727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04728872"/>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p49"/>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00000"/>
              </a:buClr>
              <a:buSzPts val="4400"/>
              <a:buFont typeface="Libre Franklin Medium"/>
              <a:buNone/>
            </a:pPr>
            <a:r>
              <a:rPr lang="fr-FR" sz="4400" b="0" i="0" u="none" strike="noStrike" cap="none" dirty="0">
                <a:solidFill>
                  <a:srgbClr val="000000"/>
                </a:solidFill>
                <a:latin typeface="Franklin Gothic Medium" panose="020B0603020102020204" pitchFamily="34" charset="0"/>
                <a:sym typeface="Libre Franklin Medium"/>
              </a:rPr>
              <a:t>Évaluer la qualité des données Réponse</a:t>
            </a:r>
            <a:endParaRPr dirty="0">
              <a:latin typeface="Franklin Gothic Medium" panose="020B0603020102020204" pitchFamily="34" charset="0"/>
            </a:endParaRPr>
          </a:p>
        </p:txBody>
      </p:sp>
      <p:sp>
        <p:nvSpPr>
          <p:cNvPr id="375" name="Google Shape;375;p49"/>
          <p:cNvSpPr/>
          <p:nvPr/>
        </p:nvSpPr>
        <p:spPr>
          <a:xfrm>
            <a:off x="1987182" y="4574582"/>
            <a:ext cx="1188720" cy="192024"/>
          </a:xfrm>
          <a:prstGeom prst="rect">
            <a:avLst/>
          </a:prstGeom>
          <a:noFill/>
          <a:ln w="381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76" name="Google Shape;376;p49"/>
          <p:cNvSpPr/>
          <p:nvPr/>
        </p:nvSpPr>
        <p:spPr>
          <a:xfrm>
            <a:off x="1980383" y="2853309"/>
            <a:ext cx="1188720" cy="384048"/>
          </a:xfrm>
          <a:prstGeom prst="rect">
            <a:avLst/>
          </a:prstGeom>
          <a:noFill/>
          <a:ln w="381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77" name="Google Shape;377;p49"/>
          <p:cNvSpPr/>
          <p:nvPr/>
        </p:nvSpPr>
        <p:spPr>
          <a:xfrm>
            <a:off x="4733108" y="3425840"/>
            <a:ext cx="914400" cy="192024"/>
          </a:xfrm>
          <a:prstGeom prst="rect">
            <a:avLst/>
          </a:prstGeom>
          <a:noFill/>
          <a:ln w="381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78" name="Google Shape;378;p49"/>
          <p:cNvSpPr/>
          <p:nvPr/>
        </p:nvSpPr>
        <p:spPr>
          <a:xfrm>
            <a:off x="5643836" y="5150709"/>
            <a:ext cx="914400" cy="192024"/>
          </a:xfrm>
          <a:prstGeom prst="rect">
            <a:avLst/>
          </a:prstGeom>
          <a:noFill/>
          <a:ln w="381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79" name="Google Shape;379;p49"/>
          <p:cNvSpPr/>
          <p:nvPr/>
        </p:nvSpPr>
        <p:spPr>
          <a:xfrm>
            <a:off x="3168559" y="2662908"/>
            <a:ext cx="1554480" cy="192024"/>
          </a:xfrm>
          <a:prstGeom prst="rect">
            <a:avLst/>
          </a:prstGeom>
          <a:noFill/>
          <a:ln w="381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80" name="Google Shape;380;p49"/>
          <p:cNvSpPr/>
          <p:nvPr/>
        </p:nvSpPr>
        <p:spPr>
          <a:xfrm>
            <a:off x="3168556" y="3804646"/>
            <a:ext cx="1554480" cy="192024"/>
          </a:xfrm>
          <a:prstGeom prst="rect">
            <a:avLst/>
          </a:prstGeom>
          <a:noFill/>
          <a:ln w="381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81" name="Google Shape;381;p49"/>
          <p:cNvSpPr/>
          <p:nvPr/>
        </p:nvSpPr>
        <p:spPr>
          <a:xfrm>
            <a:off x="9304025" y="3992447"/>
            <a:ext cx="914400" cy="192024"/>
          </a:xfrm>
          <a:prstGeom prst="rect">
            <a:avLst/>
          </a:prstGeom>
          <a:noFill/>
          <a:ln w="381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82" name="Google Shape;382;p49"/>
          <p:cNvSpPr/>
          <p:nvPr/>
        </p:nvSpPr>
        <p:spPr>
          <a:xfrm>
            <a:off x="4733108" y="4185291"/>
            <a:ext cx="914400" cy="192024"/>
          </a:xfrm>
          <a:prstGeom prst="rect">
            <a:avLst/>
          </a:prstGeom>
          <a:noFill/>
          <a:ln w="381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83" name="Google Shape;383;p49"/>
          <p:cNvSpPr/>
          <p:nvPr/>
        </p:nvSpPr>
        <p:spPr>
          <a:xfrm>
            <a:off x="4716235" y="5340392"/>
            <a:ext cx="914400" cy="192024"/>
          </a:xfrm>
          <a:prstGeom prst="rect">
            <a:avLst/>
          </a:prstGeom>
          <a:noFill/>
          <a:ln w="381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84" name="Google Shape;384;p49"/>
          <p:cNvSpPr/>
          <p:nvPr/>
        </p:nvSpPr>
        <p:spPr>
          <a:xfrm>
            <a:off x="3176577" y="6295564"/>
            <a:ext cx="1554480" cy="192024"/>
          </a:xfrm>
          <a:prstGeom prst="rect">
            <a:avLst/>
          </a:prstGeom>
          <a:noFill/>
          <a:ln w="381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85" name="Google Shape;385;p49"/>
          <p:cNvSpPr/>
          <p:nvPr/>
        </p:nvSpPr>
        <p:spPr>
          <a:xfrm>
            <a:off x="1977112" y="5720376"/>
            <a:ext cx="1188720" cy="384048"/>
          </a:xfrm>
          <a:prstGeom prst="rect">
            <a:avLst/>
          </a:prstGeom>
          <a:noFill/>
          <a:ln w="381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86" name="Google Shape;386;p49"/>
          <p:cNvSpPr/>
          <p:nvPr/>
        </p:nvSpPr>
        <p:spPr>
          <a:xfrm>
            <a:off x="6556746" y="4943335"/>
            <a:ext cx="914400" cy="192024"/>
          </a:xfrm>
          <a:prstGeom prst="rect">
            <a:avLst/>
          </a:prstGeom>
          <a:noFill/>
          <a:ln w="381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87" name="Google Shape;387;p49"/>
          <p:cNvSpPr/>
          <p:nvPr/>
        </p:nvSpPr>
        <p:spPr>
          <a:xfrm>
            <a:off x="6557291" y="2085520"/>
            <a:ext cx="914400" cy="192024"/>
          </a:xfrm>
          <a:prstGeom prst="rect">
            <a:avLst/>
          </a:prstGeom>
          <a:noFill/>
          <a:ln w="381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388" name="Google Shape;388;p49"/>
          <p:cNvGraphicFramePr/>
          <p:nvPr>
            <p:extLst>
              <p:ext uri="{D42A27DB-BD31-4B8C-83A1-F6EECF244321}">
                <p14:modId xmlns:p14="http://schemas.microsoft.com/office/powerpoint/2010/main" val="2932275069"/>
              </p:ext>
            </p:extLst>
          </p:nvPr>
        </p:nvGraphicFramePr>
        <p:xfrm>
          <a:off x="1981200" y="1314802"/>
          <a:ext cx="8229600" cy="5163885"/>
        </p:xfrm>
        <a:graphic>
          <a:graphicData uri="http://schemas.openxmlformats.org/drawingml/2006/table">
            <a:tbl>
              <a:tblPr>
                <a:noFill/>
                <a:tableStyleId>{89CFAC82-779D-45D3-8B2B-D7F46500359C}</a:tableStyleId>
              </a:tblPr>
              <a:tblGrid>
                <a:gridCol w="1188725">
                  <a:extLst>
                    <a:ext uri="{9D8B030D-6E8A-4147-A177-3AD203B41FA5}">
                      <a16:colId xmlns:a16="http://schemas.microsoft.com/office/drawing/2014/main" val="20000"/>
                    </a:ext>
                  </a:extLst>
                </a:gridCol>
                <a:gridCol w="1554475">
                  <a:extLst>
                    <a:ext uri="{9D8B030D-6E8A-4147-A177-3AD203B41FA5}">
                      <a16:colId xmlns:a16="http://schemas.microsoft.com/office/drawing/2014/main" val="20001"/>
                    </a:ext>
                  </a:extLst>
                </a:gridCol>
                <a:gridCol w="914400">
                  <a:extLst>
                    <a:ext uri="{9D8B030D-6E8A-4147-A177-3AD203B41FA5}">
                      <a16:colId xmlns:a16="http://schemas.microsoft.com/office/drawing/2014/main" val="20002"/>
                    </a:ext>
                  </a:extLst>
                </a:gridCol>
                <a:gridCol w="914400">
                  <a:extLst>
                    <a:ext uri="{9D8B030D-6E8A-4147-A177-3AD203B41FA5}">
                      <a16:colId xmlns:a16="http://schemas.microsoft.com/office/drawing/2014/main" val="20003"/>
                    </a:ext>
                  </a:extLst>
                </a:gridCol>
                <a:gridCol w="914400">
                  <a:extLst>
                    <a:ext uri="{9D8B030D-6E8A-4147-A177-3AD203B41FA5}">
                      <a16:colId xmlns:a16="http://schemas.microsoft.com/office/drawing/2014/main" val="20004"/>
                    </a:ext>
                  </a:extLst>
                </a:gridCol>
                <a:gridCol w="914400">
                  <a:extLst>
                    <a:ext uri="{9D8B030D-6E8A-4147-A177-3AD203B41FA5}">
                      <a16:colId xmlns:a16="http://schemas.microsoft.com/office/drawing/2014/main" val="20005"/>
                    </a:ext>
                  </a:extLst>
                </a:gridCol>
                <a:gridCol w="914400">
                  <a:extLst>
                    <a:ext uri="{9D8B030D-6E8A-4147-A177-3AD203B41FA5}">
                      <a16:colId xmlns:a16="http://schemas.microsoft.com/office/drawing/2014/main" val="20006"/>
                    </a:ext>
                  </a:extLst>
                </a:gridCol>
                <a:gridCol w="914400">
                  <a:extLst>
                    <a:ext uri="{9D8B030D-6E8A-4147-A177-3AD203B41FA5}">
                      <a16:colId xmlns:a16="http://schemas.microsoft.com/office/drawing/2014/main" val="20007"/>
                    </a:ext>
                  </a:extLst>
                </a:gridCol>
              </a:tblGrid>
              <a:tr h="182875">
                <a:tc gridSpan="8">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Dépistage des unités de sang prélevées à l'hôpital XX septembre 2023</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lt2"/>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Unité de sang </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Date de la collecte</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L'âge</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Le sexe</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Ag HBs</a:t>
                      </a:r>
                      <a:endParaRPr sz="1200" b="1" i="0" u="none" strike="noStrike">
                        <a:solidFill>
                          <a:srgbClr val="000000"/>
                        </a:solidFill>
                        <a:latin typeface="Arial"/>
                        <a:ea typeface="Arial"/>
                        <a:cs typeface="Arial"/>
                        <a:sym typeface="Arial"/>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Anti-VHC</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VIH</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Syphilis</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chemeClr val="lt2"/>
                    </a:solidFill>
                  </a:tcPr>
                </a:tc>
                <a:extLst>
                  <a:ext uri="{0D108BD9-81ED-4DB2-BD59-A6C34878D82A}">
                    <a16:rowId xmlns:a16="http://schemas.microsoft.com/office/drawing/2014/main" val="10001"/>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801</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2-Sep-2024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26</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F</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802</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3-Sep-2024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30</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F</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803</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5-Sep-2024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23</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F</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U</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804</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8-Sep-2024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40</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M</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805</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10-Sep-2024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34</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F</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806</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11-Oct-2024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29</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M</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807</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11-Sep-2024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42</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M</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8"/>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807</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13-Sep-2024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37</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M</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9"/>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808</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13-Sep-2024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32</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F</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0"/>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809</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14-Sep-2024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 </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F</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1"/>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810</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17-Sep-2024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43</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M</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2"/>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811</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18-Sep-2023</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27</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M</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3"/>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812</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20-Sep-2024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29</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M</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U</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4"/>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813</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21-Sep-2024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3</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M</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5"/>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814</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23-Sep-2024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28</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F</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6"/>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8015</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24-Sep-2024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33</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M</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7"/>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816</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24-Sep-2024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37</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M</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8"/>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817</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25-Sep-2024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47</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M</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 </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19"/>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818</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26-Sep-2024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52</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 </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20"/>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819</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26-Sep-2024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93</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M</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21"/>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820</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27-Sep-2024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38</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F</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22"/>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821</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28-Sep-2024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55</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M</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23"/>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823</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29-Sep-2024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25</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M</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24"/>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824</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30-Sep-2024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19</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M</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 </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 </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 </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 </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25"/>
                  </a:ext>
                </a:extLst>
              </a:tr>
              <a:tr h="182875">
                <a:tc>
                  <a:txBody>
                    <a:bodyPr/>
                    <a:lstStyle/>
                    <a:p>
                      <a:pPr marL="0" marR="0" lvl="0" indent="0" algn="ctr" rtl="0">
                        <a:spcBef>
                          <a:spcPts val="0"/>
                        </a:spcBef>
                        <a:spcAft>
                          <a:spcPts val="0"/>
                        </a:spcAft>
                        <a:buNone/>
                      </a:pPr>
                      <a:r>
                        <a:rPr lang="fr-FR" sz="1200" b="1" i="0" u="none" strike="noStrike">
                          <a:solidFill>
                            <a:srgbClr val="000000"/>
                          </a:solidFill>
                          <a:latin typeface="Arial"/>
                          <a:ea typeface="Arial"/>
                          <a:cs typeface="Arial"/>
                          <a:sym typeface="Arial"/>
                        </a:rPr>
                        <a:t>825</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31-Sep-2024</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44</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F</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a:solidFill>
                            <a:srgbClr val="000000"/>
                          </a:solidFill>
                          <a:latin typeface="Arial"/>
                          <a:ea typeface="Arial"/>
                          <a:cs typeface="Arial"/>
                          <a:sym typeface="Arial"/>
                        </a:rPr>
                        <a:t>Y</a:t>
                      </a:r>
                      <a:endParaRPr/>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fr-FR" sz="1200" b="0" i="0" u="none" strike="noStrike" dirty="0">
                          <a:solidFill>
                            <a:srgbClr val="000000"/>
                          </a:solidFill>
                          <a:latin typeface="Arial"/>
                          <a:ea typeface="Arial"/>
                          <a:cs typeface="Arial"/>
                          <a:sym typeface="Arial"/>
                        </a:rPr>
                        <a:t>Y</a:t>
                      </a:r>
                      <a:endParaRPr dirty="0"/>
                    </a:p>
                  </a:txBody>
                  <a:tcPr marL="8375" marR="8375" marT="8375" marB="0"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26"/>
                  </a:ext>
                </a:extLst>
              </a:tr>
            </a:tbl>
          </a:graphicData>
        </a:graphic>
      </p:graphicFrame>
      <p:sp>
        <p:nvSpPr>
          <p:cNvPr id="389" name="Google Shape;389;p49"/>
          <p:cNvSpPr/>
          <p:nvPr/>
        </p:nvSpPr>
        <p:spPr>
          <a:xfrm>
            <a:off x="6545863" y="6092839"/>
            <a:ext cx="914400" cy="192024"/>
          </a:xfrm>
          <a:prstGeom prst="rect">
            <a:avLst/>
          </a:prstGeom>
          <a:noFill/>
          <a:ln w="381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90" name="Google Shape;390;p49"/>
          <p:cNvSpPr/>
          <p:nvPr/>
        </p:nvSpPr>
        <p:spPr>
          <a:xfrm>
            <a:off x="7448226" y="6092855"/>
            <a:ext cx="914400" cy="192024"/>
          </a:xfrm>
          <a:prstGeom prst="rect">
            <a:avLst/>
          </a:prstGeom>
          <a:noFill/>
          <a:ln w="381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91" name="Google Shape;391;p49"/>
          <p:cNvSpPr/>
          <p:nvPr/>
        </p:nvSpPr>
        <p:spPr>
          <a:xfrm>
            <a:off x="8374662" y="6092849"/>
            <a:ext cx="914400" cy="192024"/>
          </a:xfrm>
          <a:prstGeom prst="rect">
            <a:avLst/>
          </a:prstGeom>
          <a:noFill/>
          <a:ln w="381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92" name="Google Shape;392;p49"/>
          <p:cNvSpPr/>
          <p:nvPr/>
        </p:nvSpPr>
        <p:spPr>
          <a:xfrm>
            <a:off x="9277043" y="6092853"/>
            <a:ext cx="914400" cy="192024"/>
          </a:xfrm>
          <a:prstGeom prst="rect">
            <a:avLst/>
          </a:prstGeom>
          <a:noFill/>
          <a:ln w="38100" cap="flat" cmpd="sng">
            <a:solidFill>
              <a:srgbClr val="0065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8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7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8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8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7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8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8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7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8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8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8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9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9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8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p50"/>
          <p:cNvSpPr txBox="1">
            <a:spLocks noGrp="1"/>
          </p:cNvSpPr>
          <p:nvPr>
            <p:ph type="title"/>
          </p:nvPr>
        </p:nvSpPr>
        <p:spPr>
          <a:xfrm>
            <a:off x="839788" y="365125"/>
            <a:ext cx="10866938" cy="823913"/>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400" dirty="0">
                <a:latin typeface="Franklin Gothic Medium" panose="020B0603020102020204" pitchFamily="34" charset="0"/>
              </a:rPr>
              <a:t>Causes de la mauvaise qualité des données</a:t>
            </a:r>
            <a:endParaRPr sz="4400" dirty="0">
              <a:latin typeface="Franklin Gothic Medium" panose="020B0603020102020204" pitchFamily="34" charset="0"/>
            </a:endParaRPr>
          </a:p>
        </p:txBody>
      </p:sp>
      <p:sp>
        <p:nvSpPr>
          <p:cNvPr id="399" name="Google Shape;399;p50"/>
          <p:cNvSpPr txBox="1">
            <a:spLocks noGrp="1"/>
          </p:cNvSpPr>
          <p:nvPr>
            <p:ph type="body" idx="1"/>
          </p:nvPr>
        </p:nvSpPr>
        <p:spPr>
          <a:xfrm>
            <a:off x="663575" y="1473345"/>
            <a:ext cx="5157787" cy="52171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2400"/>
              <a:buNone/>
            </a:pPr>
            <a:r>
              <a:rPr lang="fr-FR" b="1" dirty="0">
                <a:latin typeface="Arial"/>
                <a:ea typeface="Arial"/>
                <a:cs typeface="Arial"/>
                <a:sym typeface="Arial"/>
              </a:rPr>
              <a:t>Pendant la collecte des données</a:t>
            </a:r>
            <a:endParaRPr dirty="0"/>
          </a:p>
        </p:txBody>
      </p:sp>
      <p:sp>
        <p:nvSpPr>
          <p:cNvPr id="400" name="Google Shape;400;p50"/>
          <p:cNvSpPr txBox="1">
            <a:spLocks noGrp="1"/>
          </p:cNvSpPr>
          <p:nvPr>
            <p:ph type="body" idx="2"/>
          </p:nvPr>
        </p:nvSpPr>
        <p:spPr>
          <a:xfrm>
            <a:off x="838200" y="2193073"/>
            <a:ext cx="5157787" cy="4031672"/>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rgbClr val="109648"/>
              </a:buClr>
              <a:buSzPts val="2000"/>
              <a:buFont typeface="Noto Sans Symbols"/>
              <a:buChar char="▪"/>
            </a:pPr>
            <a:r>
              <a:rPr lang="fr-FR" sz="2000"/>
              <a:t>Formulaires mal conçus</a:t>
            </a:r>
            <a:endParaRPr/>
          </a:p>
          <a:p>
            <a:pPr marL="228600" lvl="0" indent="-228600" algn="l" rtl="0">
              <a:lnSpc>
                <a:spcPct val="100000"/>
              </a:lnSpc>
              <a:spcBef>
                <a:spcPts val="1000"/>
              </a:spcBef>
              <a:spcAft>
                <a:spcPts val="0"/>
              </a:spcAft>
              <a:buClr>
                <a:srgbClr val="109648"/>
              </a:buClr>
              <a:buSzPts val="2000"/>
              <a:buFont typeface="Noto Sans Symbols"/>
              <a:buChar char="▪"/>
            </a:pPr>
            <a:r>
              <a:rPr lang="fr-FR" sz="2000"/>
              <a:t>Incapacité ou refus du patient de fournir des informations</a:t>
            </a:r>
            <a:endParaRPr/>
          </a:p>
          <a:p>
            <a:pPr marL="228600" lvl="0" indent="-228600" algn="l" rtl="0">
              <a:lnSpc>
                <a:spcPct val="100000"/>
              </a:lnSpc>
              <a:spcBef>
                <a:spcPts val="1000"/>
              </a:spcBef>
              <a:spcAft>
                <a:spcPts val="0"/>
              </a:spcAft>
              <a:buClr>
                <a:srgbClr val="109648"/>
              </a:buClr>
              <a:buSzPts val="2000"/>
              <a:buFont typeface="Noto Sans Symbols"/>
              <a:buChar char="▪"/>
            </a:pPr>
            <a:r>
              <a:rPr lang="fr-FR" sz="2000"/>
              <a:t>Barrières linguistiques</a:t>
            </a:r>
            <a:endParaRPr/>
          </a:p>
          <a:p>
            <a:pPr marL="228600" lvl="0" indent="-228600" algn="l" rtl="0">
              <a:lnSpc>
                <a:spcPct val="100000"/>
              </a:lnSpc>
              <a:spcBef>
                <a:spcPts val="1000"/>
              </a:spcBef>
              <a:spcAft>
                <a:spcPts val="0"/>
              </a:spcAft>
              <a:buClr>
                <a:srgbClr val="109648"/>
              </a:buClr>
              <a:buSzPts val="2000"/>
              <a:buFont typeface="Noto Sans Symbols"/>
              <a:buChar char="▪"/>
            </a:pPr>
            <a:r>
              <a:rPr lang="fr-FR" sz="2000"/>
              <a:t>Incapacité ou refus du prestataire de soins de santé de collecter des données</a:t>
            </a:r>
            <a:endParaRPr/>
          </a:p>
          <a:p>
            <a:pPr marL="228600" lvl="0" indent="-228600" algn="l" rtl="0">
              <a:lnSpc>
                <a:spcPct val="100000"/>
              </a:lnSpc>
              <a:spcBef>
                <a:spcPts val="1000"/>
              </a:spcBef>
              <a:spcAft>
                <a:spcPts val="0"/>
              </a:spcAft>
              <a:buClr>
                <a:srgbClr val="109648"/>
              </a:buClr>
              <a:buSzPts val="2000"/>
              <a:buFont typeface="Noto Sans Symbols"/>
              <a:buChar char="▪"/>
            </a:pPr>
            <a:r>
              <a:rPr lang="fr-FR" sz="2000"/>
              <a:t>Dossiers de l'établissement manquants ou inexacts</a:t>
            </a:r>
            <a:endParaRPr/>
          </a:p>
          <a:p>
            <a:pPr marL="228600" lvl="0" indent="-228600" algn="l" rtl="0">
              <a:lnSpc>
                <a:spcPct val="100000"/>
              </a:lnSpc>
              <a:spcBef>
                <a:spcPts val="1000"/>
              </a:spcBef>
              <a:spcAft>
                <a:spcPts val="0"/>
              </a:spcAft>
              <a:buClr>
                <a:srgbClr val="109648"/>
              </a:buClr>
              <a:buSzPts val="2000"/>
              <a:buFont typeface="Noto Sans Symbols"/>
              <a:buChar char="▪"/>
            </a:pPr>
            <a:r>
              <a:rPr lang="fr-FR" sz="2000"/>
              <a:t>Retard de collecte et/ou de déclaration</a:t>
            </a:r>
            <a:endParaRPr/>
          </a:p>
          <a:p>
            <a:pPr marL="228600" lvl="0" indent="-228600" algn="l" rtl="0">
              <a:lnSpc>
                <a:spcPct val="100000"/>
              </a:lnSpc>
              <a:spcBef>
                <a:spcPts val="1000"/>
              </a:spcBef>
              <a:spcAft>
                <a:spcPts val="0"/>
              </a:spcAft>
              <a:buClr>
                <a:srgbClr val="109648"/>
              </a:buClr>
              <a:buSzPts val="2000"/>
              <a:buFont typeface="Noto Sans Symbols"/>
              <a:buChar char="▪"/>
            </a:pPr>
            <a:r>
              <a:rPr lang="fr-FR" sz="2000"/>
              <a:t>L'agent de surveillance ne donne pas suite à la non-notification</a:t>
            </a:r>
            <a:endParaRPr/>
          </a:p>
          <a:p>
            <a:pPr marL="0" lvl="0" indent="0" algn="l" rtl="0">
              <a:lnSpc>
                <a:spcPct val="90000"/>
              </a:lnSpc>
              <a:spcBef>
                <a:spcPts val="1500"/>
              </a:spcBef>
              <a:spcAft>
                <a:spcPts val="0"/>
              </a:spcAft>
              <a:buClr>
                <a:schemeClr val="dk1"/>
              </a:buClr>
              <a:buSzPts val="2400"/>
              <a:buNone/>
            </a:pPr>
            <a:endParaRPr sz="2400"/>
          </a:p>
        </p:txBody>
      </p:sp>
      <p:sp>
        <p:nvSpPr>
          <p:cNvPr id="401" name="Google Shape;401;p50"/>
          <p:cNvSpPr txBox="1">
            <a:spLocks noGrp="1"/>
          </p:cNvSpPr>
          <p:nvPr>
            <p:ph type="body" idx="3"/>
          </p:nvPr>
        </p:nvSpPr>
        <p:spPr>
          <a:xfrm>
            <a:off x="6170612" y="1473345"/>
            <a:ext cx="5536114" cy="52171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chemeClr val="dk1"/>
              </a:buClr>
              <a:buSzPts val="2400"/>
              <a:buNone/>
            </a:pPr>
            <a:r>
              <a:rPr lang="fr-FR" b="1" dirty="0">
                <a:latin typeface="Arial"/>
                <a:ea typeface="Arial"/>
                <a:cs typeface="Arial"/>
                <a:sym typeface="Arial"/>
              </a:rPr>
              <a:t>Pendant la saisie des données, </a:t>
            </a:r>
            <a:endParaRPr dirty="0">
              <a:latin typeface="Arial"/>
              <a:ea typeface="Arial"/>
              <a:cs typeface="Arial"/>
              <a:sym typeface="Arial"/>
            </a:endParaRPr>
          </a:p>
          <a:p>
            <a:pPr marL="0" lvl="0" indent="0" algn="ctr" rtl="0">
              <a:lnSpc>
                <a:spcPct val="100000"/>
              </a:lnSpc>
              <a:spcBef>
                <a:spcPts val="0"/>
              </a:spcBef>
              <a:spcAft>
                <a:spcPts val="0"/>
              </a:spcAft>
              <a:buClr>
                <a:schemeClr val="dk1"/>
              </a:buClr>
              <a:buSzPts val="2400"/>
              <a:buNone/>
            </a:pPr>
            <a:r>
              <a:rPr lang="fr-FR" b="1" dirty="0">
                <a:latin typeface="Arial"/>
                <a:ea typeface="Arial"/>
                <a:cs typeface="Arial"/>
                <a:sym typeface="Arial"/>
              </a:rPr>
              <a:t>Gestion, analyse</a:t>
            </a:r>
            <a:endParaRPr dirty="0"/>
          </a:p>
        </p:txBody>
      </p:sp>
      <p:sp>
        <p:nvSpPr>
          <p:cNvPr id="402" name="Google Shape;402;p50"/>
          <p:cNvSpPr txBox="1">
            <a:spLocks noGrp="1"/>
          </p:cNvSpPr>
          <p:nvPr>
            <p:ph type="body" idx="4"/>
          </p:nvPr>
        </p:nvSpPr>
        <p:spPr>
          <a:xfrm>
            <a:off x="6170612" y="2193073"/>
            <a:ext cx="5536114" cy="4031672"/>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rgbClr val="109648"/>
              </a:buClr>
              <a:buSzPts val="2000"/>
              <a:buFont typeface="Noto Sans Symbols"/>
              <a:buChar char="▪"/>
            </a:pPr>
            <a:r>
              <a:rPr lang="fr-FR" sz="2000" dirty="0"/>
              <a:t>Erreurs de transcription</a:t>
            </a:r>
            <a:endParaRPr dirty="0"/>
          </a:p>
          <a:p>
            <a:pPr marL="228600" lvl="0" indent="-228600" algn="l" rtl="0">
              <a:lnSpc>
                <a:spcPct val="100000"/>
              </a:lnSpc>
              <a:spcBef>
                <a:spcPts val="1000"/>
              </a:spcBef>
              <a:spcAft>
                <a:spcPts val="0"/>
              </a:spcAft>
              <a:buClr>
                <a:srgbClr val="109648"/>
              </a:buClr>
              <a:buSzPts val="2000"/>
              <a:buFont typeface="Noto Sans Symbols"/>
              <a:buChar char="▪"/>
            </a:pPr>
            <a:r>
              <a:rPr lang="fr-FR" sz="2000" dirty="0"/>
              <a:t>Erreurs de calcul</a:t>
            </a:r>
            <a:endParaRPr dirty="0"/>
          </a:p>
          <a:p>
            <a:pPr marL="228600" lvl="0" indent="-228600" algn="l" rtl="0">
              <a:lnSpc>
                <a:spcPct val="100000"/>
              </a:lnSpc>
              <a:spcBef>
                <a:spcPts val="1000"/>
              </a:spcBef>
              <a:spcAft>
                <a:spcPts val="0"/>
              </a:spcAft>
              <a:buClr>
                <a:srgbClr val="109648"/>
              </a:buClr>
              <a:buSzPts val="2000"/>
              <a:buFont typeface="Noto Sans Symbols"/>
              <a:buChar char="▪"/>
            </a:pPr>
            <a:r>
              <a:rPr lang="fr-FR" sz="2000" dirty="0"/>
              <a:t>Erreurs de traitement des données (données perdues, fichiers perdus, fichiers erronés)</a:t>
            </a:r>
            <a:endParaRPr dirty="0"/>
          </a:p>
          <a:p>
            <a:pPr marL="228600" lvl="0" indent="-228600" algn="l" rtl="0">
              <a:lnSpc>
                <a:spcPct val="100000"/>
              </a:lnSpc>
              <a:spcBef>
                <a:spcPts val="1000"/>
              </a:spcBef>
              <a:spcAft>
                <a:spcPts val="0"/>
              </a:spcAft>
              <a:buClr>
                <a:srgbClr val="109648"/>
              </a:buClr>
              <a:buSzPts val="2000"/>
              <a:buFont typeface="Noto Sans Symbols"/>
              <a:buChar char="▪"/>
            </a:pPr>
            <a:r>
              <a:rPr lang="fr-FR" sz="2000" dirty="0"/>
              <a:t>La même variable peut être codée différemment d'un système à l'autre (par exemple, Oui est codé comme « O » dans un système et comme « 1 » dans un autre)</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51"/>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400" dirty="0">
                <a:latin typeface="Franklin Gothic Medium" panose="020B0603020102020204" pitchFamily="34" charset="0"/>
              </a:rPr>
              <a:t>Impact de la mauvaise qualité des données de surveillance</a:t>
            </a:r>
            <a:endParaRPr sz="4400" dirty="0">
              <a:latin typeface="Franklin Gothic Medium" panose="020B0603020102020204" pitchFamily="34" charset="0"/>
            </a:endParaRPr>
          </a:p>
        </p:txBody>
      </p:sp>
      <p:sp>
        <p:nvSpPr>
          <p:cNvPr id="409" name="Google Shape;409;p51"/>
          <p:cNvSpPr/>
          <p:nvPr/>
        </p:nvSpPr>
        <p:spPr>
          <a:xfrm>
            <a:off x="838199" y="1435869"/>
            <a:ext cx="10515600" cy="2658752"/>
          </a:xfrm>
          <a:prstGeom prst="roundRect">
            <a:avLst>
              <a:gd name="adj" fmla="val 16667"/>
            </a:avLst>
          </a:prstGeom>
          <a:solidFill>
            <a:schemeClr val="lt1"/>
          </a:solidFill>
          <a:ln w="88900" cap="flat" cmpd="sng">
            <a:solidFill>
              <a:srgbClr val="00953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800" dirty="0">
                <a:solidFill>
                  <a:schemeClr val="dk1"/>
                </a:solidFill>
                <a:latin typeface="Arial"/>
                <a:ea typeface="Arial"/>
                <a:cs typeface="Arial"/>
                <a:sym typeface="Arial"/>
              </a:rPr>
              <a:t>Image déformée des maladies existantes</a:t>
            </a:r>
            <a:endParaRPr sz="2800" dirty="0"/>
          </a:p>
          <a:p>
            <a:pPr marL="800100" marR="0" lvl="1" indent="-342900" algn="l" rtl="0">
              <a:spcBef>
                <a:spcPts val="0"/>
              </a:spcBef>
              <a:spcAft>
                <a:spcPts val="0"/>
              </a:spcAft>
              <a:buClr>
                <a:schemeClr val="dk1"/>
              </a:buClr>
              <a:buSzPts val="2200"/>
              <a:buFont typeface="Arial"/>
              <a:buChar char="•"/>
            </a:pPr>
            <a:r>
              <a:rPr lang="fr-FR" sz="2200" b="0" i="0" u="none" strike="noStrike" cap="none" dirty="0">
                <a:solidFill>
                  <a:schemeClr val="dk1"/>
                </a:solidFill>
                <a:latin typeface="Arial"/>
                <a:ea typeface="Arial"/>
                <a:cs typeface="Arial"/>
                <a:sym typeface="Arial"/>
              </a:rPr>
              <a:t>Maladies d'importance pour la santé publique ou la santé animale </a:t>
            </a:r>
            <a:br>
              <a:rPr lang="fr-FR" sz="2200" b="0" i="0" u="none" strike="noStrike" cap="none" dirty="0">
                <a:solidFill>
                  <a:schemeClr val="dk1"/>
                </a:solidFill>
                <a:latin typeface="Arial"/>
                <a:ea typeface="Arial"/>
                <a:cs typeface="Arial"/>
                <a:sym typeface="Arial"/>
              </a:rPr>
            </a:br>
            <a:r>
              <a:rPr lang="fr-FR" sz="2200" b="0" i="0" u="none" strike="noStrike" cap="none" dirty="0">
                <a:solidFill>
                  <a:schemeClr val="dk1"/>
                </a:solidFill>
                <a:latin typeface="Arial"/>
                <a:ea typeface="Arial"/>
                <a:cs typeface="Arial"/>
                <a:sym typeface="Arial"/>
              </a:rPr>
              <a:t>passées inaperçues</a:t>
            </a:r>
            <a:endParaRPr dirty="0"/>
          </a:p>
          <a:p>
            <a:pPr marL="800100" marR="0" lvl="1" indent="-342900" algn="l" rtl="0">
              <a:spcBef>
                <a:spcPts val="0"/>
              </a:spcBef>
              <a:spcAft>
                <a:spcPts val="0"/>
              </a:spcAft>
              <a:buClr>
                <a:schemeClr val="dk1"/>
              </a:buClr>
              <a:buSzPts val="2200"/>
              <a:buFont typeface="Arial"/>
              <a:buChar char="•"/>
            </a:pPr>
            <a:r>
              <a:rPr lang="fr-FR" sz="2200" dirty="0">
                <a:solidFill>
                  <a:schemeClr val="dk1"/>
                </a:solidFill>
              </a:rPr>
              <a:t>Flambées épidémiques</a:t>
            </a:r>
            <a:r>
              <a:rPr lang="fr-FR" sz="2200" b="0" i="0" u="none" strike="noStrike" cap="none" dirty="0">
                <a:solidFill>
                  <a:schemeClr val="dk1"/>
                </a:solidFill>
                <a:latin typeface="Arial"/>
                <a:ea typeface="Arial"/>
                <a:cs typeface="Arial"/>
                <a:sym typeface="Arial"/>
              </a:rPr>
              <a:t> passées inaperçues</a:t>
            </a:r>
            <a:endParaRPr lang="fr-FR" sz="2400" dirty="0"/>
          </a:p>
          <a:p>
            <a:pPr marL="800100" marR="0" lvl="1" indent="-342900" algn="l" rtl="0">
              <a:spcBef>
                <a:spcPts val="0"/>
              </a:spcBef>
              <a:spcAft>
                <a:spcPts val="0"/>
              </a:spcAft>
              <a:buClr>
                <a:schemeClr val="dk1"/>
              </a:buClr>
              <a:buSzPts val="2200"/>
              <a:buFont typeface="Arial"/>
              <a:buChar char="•"/>
            </a:pPr>
            <a:r>
              <a:rPr lang="fr-FR" sz="2200" b="0" i="0" u="none" strike="noStrike" cap="none" dirty="0">
                <a:solidFill>
                  <a:schemeClr val="dk1"/>
                </a:solidFill>
                <a:latin typeface="Arial"/>
                <a:ea typeface="Arial"/>
                <a:cs typeface="Arial"/>
                <a:sym typeface="Arial"/>
              </a:rPr>
              <a:t>Ressources mal </a:t>
            </a:r>
            <a:r>
              <a:rPr lang="en-US" sz="2200" b="0" i="0" u="none" strike="noStrike" cap="none" dirty="0">
                <a:solidFill>
                  <a:schemeClr val="dk1"/>
                </a:solidFill>
                <a:latin typeface="Arial"/>
                <a:ea typeface="Arial"/>
                <a:cs typeface="Arial"/>
                <a:sym typeface="Arial"/>
              </a:rPr>
              <a:t>utilis</a:t>
            </a:r>
            <a:r>
              <a:rPr lang="fr-FR" sz="2200" b="0" i="0" u="none" strike="noStrike" cap="none" dirty="0">
                <a:solidFill>
                  <a:schemeClr val="dk1"/>
                </a:solidFill>
                <a:latin typeface="Arial"/>
                <a:ea typeface="Arial"/>
                <a:cs typeface="Arial"/>
                <a:sym typeface="Arial"/>
              </a:rPr>
              <a:t>é</a:t>
            </a:r>
            <a:r>
              <a:rPr lang="en-US" sz="2200" b="0" i="0" u="none" strike="noStrike" cap="none" dirty="0">
                <a:solidFill>
                  <a:schemeClr val="dk1"/>
                </a:solidFill>
                <a:latin typeface="Arial"/>
                <a:ea typeface="Arial"/>
                <a:cs typeface="Arial"/>
                <a:sym typeface="Arial"/>
              </a:rPr>
              <a:t>es</a:t>
            </a:r>
            <a:endParaRPr dirty="0"/>
          </a:p>
          <a:p>
            <a:pPr marL="800100" marR="0" lvl="1" indent="-342900" algn="l" rtl="0">
              <a:spcBef>
                <a:spcPts val="0"/>
              </a:spcBef>
              <a:spcAft>
                <a:spcPts val="0"/>
              </a:spcAft>
              <a:buClr>
                <a:schemeClr val="dk1"/>
              </a:buClr>
              <a:buSzPts val="2200"/>
              <a:buFont typeface="Arial"/>
              <a:buChar char="•"/>
            </a:pPr>
            <a:r>
              <a:rPr lang="fr-FR" sz="2200" b="0" i="0" u="none" strike="noStrike" cap="none" dirty="0">
                <a:solidFill>
                  <a:schemeClr val="dk1"/>
                </a:solidFill>
                <a:latin typeface="Arial"/>
                <a:ea typeface="Arial"/>
                <a:cs typeface="Arial"/>
                <a:sym typeface="Arial"/>
              </a:rPr>
              <a:t>Réduction de la demande de ressources</a:t>
            </a:r>
            <a:endParaRPr dirty="0"/>
          </a:p>
        </p:txBody>
      </p:sp>
      <p:sp>
        <p:nvSpPr>
          <p:cNvPr id="410" name="Google Shape;410;p51"/>
          <p:cNvSpPr/>
          <p:nvPr/>
        </p:nvSpPr>
        <p:spPr>
          <a:xfrm>
            <a:off x="838199" y="4398065"/>
            <a:ext cx="10515600" cy="691947"/>
          </a:xfrm>
          <a:prstGeom prst="roundRect">
            <a:avLst>
              <a:gd name="adj" fmla="val 16667"/>
            </a:avLst>
          </a:prstGeom>
          <a:solidFill>
            <a:schemeClr val="lt1"/>
          </a:solidFill>
          <a:ln w="88900" cap="flat" cmpd="sng">
            <a:solidFill>
              <a:srgbClr val="F7941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400" dirty="0">
                <a:solidFill>
                  <a:schemeClr val="dk1"/>
                </a:solidFill>
                <a:latin typeface="Arial"/>
                <a:ea typeface="Arial"/>
                <a:cs typeface="Arial"/>
                <a:sym typeface="Arial"/>
              </a:rPr>
              <a:t>Suivi et évaluation inadéquats de l'efficacité du programme </a:t>
            </a:r>
            <a:endParaRPr dirty="0"/>
          </a:p>
        </p:txBody>
      </p:sp>
      <p:sp>
        <p:nvSpPr>
          <p:cNvPr id="411" name="Google Shape;411;p51"/>
          <p:cNvSpPr/>
          <p:nvPr/>
        </p:nvSpPr>
        <p:spPr>
          <a:xfrm>
            <a:off x="838199" y="5441582"/>
            <a:ext cx="10515600" cy="691947"/>
          </a:xfrm>
          <a:prstGeom prst="roundRect">
            <a:avLst>
              <a:gd name="adj" fmla="val 16667"/>
            </a:avLst>
          </a:prstGeom>
          <a:solidFill>
            <a:schemeClr val="lt1"/>
          </a:solidFill>
          <a:ln w="88900" cap="flat" cmpd="sng">
            <a:solidFill>
              <a:srgbClr val="0065A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400">
                <a:solidFill>
                  <a:schemeClr val="dk1"/>
                </a:solidFill>
                <a:latin typeface="Arial"/>
                <a:ea typeface="Arial"/>
                <a:cs typeface="Arial"/>
                <a:sym typeface="Arial"/>
              </a:rPr>
              <a:t>Moins de confiance et de soutien</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sp>
        <p:nvSpPr>
          <p:cNvPr id="417" name="Google Shape;417;p52"/>
          <p:cNvSpPr txBox="1"/>
          <p:nvPr/>
        </p:nvSpPr>
        <p:spPr>
          <a:xfrm>
            <a:off x="2072244" y="1703239"/>
            <a:ext cx="8047512" cy="95410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rgbClr val="000000"/>
                </a:solidFill>
                <a:latin typeface="Arial"/>
                <a:ea typeface="Arial"/>
                <a:cs typeface="Arial"/>
                <a:sym typeface="Arial"/>
              </a:rPr>
              <a:t>D'après votre expérience, quelles sont les raisons d'une mauvaise qualité des données ?</a:t>
            </a:r>
            <a:endParaRPr/>
          </a:p>
        </p:txBody>
      </p:sp>
      <p:pic>
        <p:nvPicPr>
          <p:cNvPr id="418" name="Google Shape;418;p52"/>
          <p:cNvPicPr preferRelativeResize="0"/>
          <p:nvPr/>
        </p:nvPicPr>
        <p:blipFill rotWithShape="1">
          <a:blip r:embed="rId3">
            <a:alphaModFix/>
          </a:blip>
          <a:srcRect/>
          <a:stretch/>
        </p:blipFill>
        <p:spPr>
          <a:xfrm>
            <a:off x="3292068" y="3103285"/>
            <a:ext cx="5607864" cy="3148415"/>
          </a:xfrm>
          <a:prstGeom prst="rect">
            <a:avLst/>
          </a:prstGeom>
          <a:noFill/>
          <a:ln w="12700" cap="flat" cmpd="sng">
            <a:solidFill>
              <a:schemeClr val="tx1"/>
            </a:solidFill>
            <a:prstDash val="solid"/>
            <a:round/>
            <a:headEnd type="none" w="sm" len="sm"/>
            <a:tailEnd type="none" w="sm" len="sm"/>
          </a:ln>
        </p:spPr>
      </p:pic>
      <p:sp>
        <p:nvSpPr>
          <p:cNvPr id="419" name="Google Shape;419;p52"/>
          <p:cNvSpPr txBox="1"/>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Les raisons d'une mauvaise qualité </a:t>
            </a:r>
            <a:br>
              <a:rPr lang="fr-FR" sz="4400" dirty="0">
                <a:solidFill>
                  <a:schemeClr val="dk1"/>
                </a:solidFill>
                <a:latin typeface="Franklin Gothic Medium" panose="020B0603020102020204" pitchFamily="34" charset="0"/>
                <a:ea typeface="Libre Franklin Medium"/>
                <a:cs typeface="Libre Franklin Medium"/>
                <a:sym typeface="Libre Franklin Medium"/>
              </a:rPr>
            </a:br>
            <a:r>
              <a:rPr lang="fr-FR" sz="4400" dirty="0">
                <a:solidFill>
                  <a:schemeClr val="dk1"/>
                </a:solidFill>
                <a:latin typeface="Franklin Gothic Medium" panose="020B0603020102020204" pitchFamily="34" charset="0"/>
                <a:ea typeface="Libre Franklin Medium"/>
                <a:cs typeface="Libre Franklin Medium"/>
                <a:sym typeface="Libre Franklin Medium"/>
              </a:rPr>
              <a:t>des données</a:t>
            </a:r>
            <a:endParaRPr sz="4400" dirty="0">
              <a:solidFill>
                <a:schemeClr val="dk1"/>
              </a:solidFill>
              <a:latin typeface="Franklin Gothic Medium" panose="020B0603020102020204" pitchFamily="34" charset="0"/>
              <a:ea typeface="Libre Franklin Medium"/>
              <a:cs typeface="Libre Franklin Medium"/>
              <a:sym typeface="Libre Franklin Medium"/>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5" name="Google Shape;425;p53"/>
          <p:cNvSpPr txBox="1">
            <a:spLocks noGrp="1"/>
          </p:cNvSpPr>
          <p:nvPr>
            <p:ph type="body" idx="1"/>
          </p:nvPr>
        </p:nvSpPr>
        <p:spPr>
          <a:xfrm>
            <a:off x="838200" y="1779646"/>
            <a:ext cx="10515600" cy="4639309"/>
          </a:xfrm>
          <a:prstGeom prst="rect">
            <a:avLst/>
          </a:prstGeom>
          <a:noFill/>
          <a:ln>
            <a:noFill/>
          </a:ln>
        </p:spPr>
        <p:txBody>
          <a:bodyPr spcFirstLastPara="1" wrap="square" lIns="91425" tIns="45700" rIns="91425" bIns="45700" anchor="ctr" anchorCtr="0">
            <a:noAutofit/>
          </a:bodyPr>
          <a:lstStyle/>
          <a:p>
            <a:pPr marL="228600" marR="0" lvl="0" indent="-228600" algn="l" rtl="0">
              <a:lnSpc>
                <a:spcPct val="115000"/>
              </a:lnSpc>
              <a:spcBef>
                <a:spcPts val="0"/>
              </a:spcBef>
              <a:spcAft>
                <a:spcPts val="0"/>
              </a:spcAft>
              <a:buClr>
                <a:schemeClr val="dk1"/>
              </a:buClr>
              <a:buSzPts val="2800"/>
              <a:buChar char="•"/>
            </a:pPr>
            <a:r>
              <a:rPr lang="fr-FR" sz="2800" dirty="0">
                <a:latin typeface="Arial"/>
                <a:ea typeface="Arial"/>
                <a:cs typeface="Arial"/>
                <a:sym typeface="Arial"/>
              </a:rPr>
              <a:t>Formation inadéquate</a:t>
            </a:r>
            <a:endParaRPr dirty="0"/>
          </a:p>
          <a:p>
            <a:pPr marL="228600" marR="0" lvl="0" indent="-228600" algn="l" rtl="0">
              <a:lnSpc>
                <a:spcPct val="115000"/>
              </a:lnSpc>
              <a:spcBef>
                <a:spcPts val="0"/>
              </a:spcBef>
              <a:spcAft>
                <a:spcPts val="0"/>
              </a:spcAft>
              <a:buClr>
                <a:schemeClr val="dk1"/>
              </a:buClr>
              <a:buSzPts val="2800"/>
              <a:buChar char="•"/>
            </a:pPr>
            <a:r>
              <a:rPr lang="fr-FR" sz="2800" dirty="0">
                <a:latin typeface="Arial"/>
                <a:ea typeface="Arial"/>
                <a:cs typeface="Arial"/>
                <a:sym typeface="Arial"/>
              </a:rPr>
              <a:t>Supervision insuffisante</a:t>
            </a:r>
            <a:endParaRPr dirty="0"/>
          </a:p>
          <a:p>
            <a:pPr marL="228600" marR="0" lvl="0" indent="-228600" algn="l" rtl="0">
              <a:lnSpc>
                <a:spcPct val="115000"/>
              </a:lnSpc>
              <a:spcBef>
                <a:spcPts val="0"/>
              </a:spcBef>
              <a:spcAft>
                <a:spcPts val="0"/>
              </a:spcAft>
              <a:buClr>
                <a:schemeClr val="dk1"/>
              </a:buClr>
              <a:buSzPts val="2800"/>
              <a:buChar char="•"/>
            </a:pPr>
            <a:r>
              <a:rPr lang="fr-FR" sz="2800" dirty="0">
                <a:latin typeface="Arial"/>
                <a:ea typeface="Arial"/>
                <a:cs typeface="Arial"/>
                <a:sym typeface="Arial"/>
              </a:rPr>
              <a:t>Travailleurs démotivés ou surchargés de travail</a:t>
            </a:r>
            <a:endParaRPr dirty="0"/>
          </a:p>
          <a:p>
            <a:pPr marL="228600" marR="0" lvl="0" indent="-228600" algn="l" rtl="0">
              <a:lnSpc>
                <a:spcPct val="115000"/>
              </a:lnSpc>
              <a:spcBef>
                <a:spcPts val="0"/>
              </a:spcBef>
              <a:spcAft>
                <a:spcPts val="0"/>
              </a:spcAft>
              <a:buClr>
                <a:schemeClr val="dk1"/>
              </a:buClr>
              <a:buSzPts val="2800"/>
              <a:buChar char="•"/>
            </a:pPr>
            <a:r>
              <a:rPr lang="fr-FR" sz="2800" dirty="0">
                <a:latin typeface="Arial"/>
                <a:ea typeface="Arial"/>
                <a:cs typeface="Arial"/>
                <a:sym typeface="Arial"/>
              </a:rPr>
              <a:t>Registres et dossiers médicaux mal tenus </a:t>
            </a:r>
            <a:endParaRPr dirty="0"/>
          </a:p>
          <a:p>
            <a:pPr marL="228600" marR="0" lvl="0" indent="-228600" algn="l" rtl="0">
              <a:lnSpc>
                <a:spcPct val="115000"/>
              </a:lnSpc>
              <a:spcBef>
                <a:spcPts val="0"/>
              </a:spcBef>
              <a:spcAft>
                <a:spcPts val="0"/>
              </a:spcAft>
              <a:buClr>
                <a:schemeClr val="dk1"/>
              </a:buClr>
              <a:buSzPts val="2800"/>
              <a:buChar char="•"/>
            </a:pPr>
            <a:r>
              <a:rPr lang="fr-FR" dirty="0"/>
              <a:t>Manque </a:t>
            </a:r>
            <a:r>
              <a:rPr lang="fr-FR" sz="2800" dirty="0">
                <a:latin typeface="Arial"/>
                <a:ea typeface="Arial"/>
                <a:cs typeface="Arial"/>
                <a:sym typeface="Arial"/>
              </a:rPr>
              <a:t>de formulaires de</a:t>
            </a:r>
            <a:r>
              <a:rPr lang="fr-FR" dirty="0"/>
              <a:t> notification</a:t>
            </a:r>
            <a:r>
              <a:rPr lang="fr-FR" sz="2800" dirty="0">
                <a:latin typeface="Arial"/>
                <a:ea typeface="Arial"/>
                <a:cs typeface="Arial"/>
                <a:sym typeface="Arial"/>
              </a:rPr>
              <a:t> appropriés ou </a:t>
            </a:r>
            <a:br>
              <a:rPr lang="fr-FR" sz="2800" dirty="0">
                <a:latin typeface="Arial"/>
                <a:ea typeface="Arial"/>
                <a:cs typeface="Arial"/>
                <a:sym typeface="Arial"/>
              </a:rPr>
            </a:br>
            <a:r>
              <a:rPr lang="fr-FR" sz="2800" dirty="0">
                <a:latin typeface="Arial"/>
                <a:ea typeface="Arial"/>
                <a:cs typeface="Arial"/>
                <a:sym typeface="Arial"/>
              </a:rPr>
              <a:t>fournitures inadéquates </a:t>
            </a:r>
            <a:endParaRPr dirty="0"/>
          </a:p>
          <a:p>
            <a:pPr marL="228600" marR="0" lvl="0" indent="-228600" algn="l" rtl="0">
              <a:lnSpc>
                <a:spcPct val="115000"/>
              </a:lnSpc>
              <a:spcBef>
                <a:spcPts val="0"/>
              </a:spcBef>
              <a:spcAft>
                <a:spcPts val="0"/>
              </a:spcAft>
              <a:buClr>
                <a:schemeClr val="dk1"/>
              </a:buClr>
              <a:buSzPts val="2800"/>
              <a:buChar char="•"/>
            </a:pPr>
            <a:r>
              <a:rPr lang="fr-FR" sz="2800" dirty="0">
                <a:latin typeface="Arial"/>
                <a:ea typeface="Arial"/>
                <a:cs typeface="Arial"/>
                <a:sym typeface="Arial"/>
              </a:rPr>
              <a:t>Différences ethniques, linguistiques ou culturelles</a:t>
            </a:r>
            <a:endParaRPr dirty="0"/>
          </a:p>
          <a:p>
            <a:pPr marL="228600" marR="0" lvl="0" indent="-228600" algn="l" rtl="0">
              <a:lnSpc>
                <a:spcPct val="115000"/>
              </a:lnSpc>
              <a:spcBef>
                <a:spcPts val="0"/>
              </a:spcBef>
              <a:spcAft>
                <a:spcPts val="0"/>
              </a:spcAft>
              <a:buClr>
                <a:schemeClr val="dk1"/>
              </a:buClr>
              <a:buSzPts val="2800"/>
              <a:buChar char="•"/>
            </a:pPr>
            <a:r>
              <a:rPr lang="fr-FR" sz="2800" dirty="0">
                <a:latin typeface="Arial"/>
                <a:ea typeface="Arial"/>
                <a:cs typeface="Arial"/>
                <a:sym typeface="Arial"/>
              </a:rPr>
              <a:t>Des formulaires de déclaration papier ou électroniques qui prêtent à confusion</a:t>
            </a:r>
            <a:endParaRPr sz="2800" dirty="0">
              <a:latin typeface="Arial"/>
              <a:ea typeface="Arial"/>
              <a:cs typeface="Arial"/>
              <a:sym typeface="Arial"/>
            </a:endParaRPr>
          </a:p>
          <a:p>
            <a:pPr marL="0" lvl="0" indent="0" algn="l" rtl="0">
              <a:lnSpc>
                <a:spcPct val="100000"/>
              </a:lnSpc>
              <a:spcBef>
                <a:spcPts val="1700"/>
              </a:spcBef>
              <a:spcAft>
                <a:spcPts val="0"/>
              </a:spcAft>
              <a:buClr>
                <a:schemeClr val="dk1"/>
              </a:buClr>
              <a:buSzPts val="2800"/>
              <a:buNone/>
            </a:pPr>
            <a:endParaRPr dirty="0"/>
          </a:p>
        </p:txBody>
      </p:sp>
      <p:sp>
        <p:nvSpPr>
          <p:cNvPr id="426" name="Google Shape;426;p53"/>
          <p:cNvSpPr txBox="1"/>
          <p:nvPr/>
        </p:nvSpPr>
        <p:spPr>
          <a:xfrm>
            <a:off x="838200" y="0"/>
            <a:ext cx="10002253" cy="1188720"/>
          </a:xfrm>
          <a:prstGeom prst="rect">
            <a:avLst/>
          </a:prstGeom>
          <a:solidFill>
            <a:srgbClr val="E7C2F6"/>
          </a:solid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Les raisons d'une mauvaise qualité </a:t>
            </a:r>
            <a:br>
              <a:rPr lang="fr-FR" sz="4400" dirty="0">
                <a:solidFill>
                  <a:schemeClr val="dk1"/>
                </a:solidFill>
                <a:latin typeface="Franklin Gothic Medium" panose="020B0603020102020204" pitchFamily="34" charset="0"/>
                <a:ea typeface="Libre Franklin Medium"/>
                <a:cs typeface="Libre Franklin Medium"/>
                <a:sym typeface="Libre Franklin Medium"/>
              </a:rPr>
            </a:br>
            <a:r>
              <a:rPr lang="fr-FR" sz="4400" dirty="0">
                <a:solidFill>
                  <a:schemeClr val="dk1"/>
                </a:solidFill>
                <a:latin typeface="Franklin Gothic Medium" panose="020B0603020102020204" pitchFamily="34" charset="0"/>
                <a:ea typeface="Libre Franklin Medium"/>
                <a:cs typeface="Libre Franklin Medium"/>
                <a:sym typeface="Libre Franklin Medium"/>
              </a:rPr>
              <a:t>des données</a:t>
            </a:r>
            <a:endParaRPr dirty="0">
              <a:latin typeface="Franklin Gothic Medium" panose="020B06030201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2" name="Google Shape;432;p54"/>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400" dirty="0">
                <a:latin typeface="Franklin Gothic Medium" panose="020B0603020102020204" pitchFamily="34" charset="0"/>
                <a:sym typeface="Libre Franklin Medium"/>
              </a:rPr>
              <a:t>Étapes à suivre pour promouvoir la qualité des données</a:t>
            </a:r>
            <a:endParaRPr dirty="0">
              <a:latin typeface="Franklin Gothic Medium" panose="020B0603020102020204" pitchFamily="34" charset="0"/>
            </a:endParaRPr>
          </a:p>
        </p:txBody>
      </p:sp>
      <p:sp>
        <p:nvSpPr>
          <p:cNvPr id="433" name="Google Shape;433;p54"/>
          <p:cNvSpPr txBox="1"/>
          <p:nvPr/>
        </p:nvSpPr>
        <p:spPr>
          <a:xfrm>
            <a:off x="849610" y="1398441"/>
            <a:ext cx="3200400" cy="2121408"/>
          </a:xfrm>
          <a:prstGeom prst="rect">
            <a:avLst/>
          </a:prstGeom>
          <a:noFill/>
          <a:ln w="57150" cap="flat" cmpd="sng">
            <a:solidFill>
              <a:srgbClr val="00953A"/>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rtl="0">
              <a:spcBef>
                <a:spcPts val="0"/>
              </a:spcBef>
              <a:spcAft>
                <a:spcPts val="0"/>
              </a:spcAft>
              <a:buNone/>
            </a:pPr>
            <a:r>
              <a:rPr lang="fr-FR" sz="2400">
                <a:solidFill>
                  <a:schemeClr val="dk1"/>
                </a:solidFill>
                <a:latin typeface="Arial"/>
                <a:ea typeface="Arial"/>
                <a:cs typeface="Arial"/>
                <a:sym typeface="Arial"/>
              </a:rPr>
              <a:t>Utiliser des formulaires, des procédures et des termes normalisés</a:t>
            </a:r>
            <a:endParaRPr/>
          </a:p>
        </p:txBody>
      </p:sp>
      <p:sp>
        <p:nvSpPr>
          <p:cNvPr id="434" name="Google Shape;434;p54"/>
          <p:cNvSpPr txBox="1"/>
          <p:nvPr/>
        </p:nvSpPr>
        <p:spPr>
          <a:xfrm>
            <a:off x="4490095" y="1396191"/>
            <a:ext cx="3200400" cy="2123658"/>
          </a:xfrm>
          <a:prstGeom prst="rect">
            <a:avLst/>
          </a:prstGeom>
          <a:noFill/>
          <a:ln w="57150" cap="flat" cmpd="sng">
            <a:solidFill>
              <a:srgbClr val="00953A"/>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rtl="0">
              <a:spcBef>
                <a:spcPts val="0"/>
              </a:spcBef>
              <a:spcAft>
                <a:spcPts val="0"/>
              </a:spcAft>
              <a:buNone/>
            </a:pPr>
            <a:r>
              <a:rPr lang="fr-FR" sz="2200" dirty="0">
                <a:solidFill>
                  <a:schemeClr val="dk1"/>
                </a:solidFill>
                <a:latin typeface="Arial"/>
                <a:ea typeface="Arial"/>
                <a:cs typeface="Arial"/>
                <a:sym typeface="Arial"/>
              </a:rPr>
              <a:t>Assurer les ressources nécessaires au transfert des données (électricité, cartes téléphoniques, ordinateur, Internet)</a:t>
            </a:r>
            <a:endParaRPr dirty="0"/>
          </a:p>
        </p:txBody>
      </p:sp>
      <p:sp>
        <p:nvSpPr>
          <p:cNvPr id="435" name="Google Shape;435;p54"/>
          <p:cNvSpPr txBox="1"/>
          <p:nvPr/>
        </p:nvSpPr>
        <p:spPr>
          <a:xfrm>
            <a:off x="8141991" y="1398441"/>
            <a:ext cx="3200400" cy="2121408"/>
          </a:xfrm>
          <a:prstGeom prst="rect">
            <a:avLst/>
          </a:prstGeom>
          <a:noFill/>
          <a:ln w="57150" cap="flat" cmpd="sng">
            <a:solidFill>
              <a:srgbClr val="00953A"/>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rtl="0">
              <a:spcBef>
                <a:spcPts val="0"/>
              </a:spcBef>
              <a:spcAft>
                <a:spcPts val="0"/>
              </a:spcAft>
              <a:buNone/>
            </a:pPr>
            <a:r>
              <a:rPr lang="fr-FR" sz="2400">
                <a:solidFill>
                  <a:schemeClr val="dk1"/>
                </a:solidFill>
                <a:latin typeface="Arial"/>
                <a:ea typeface="Arial"/>
                <a:cs typeface="Arial"/>
                <a:sym typeface="Arial"/>
              </a:rPr>
              <a:t>Fournir des lignes directrices écrites à tous les sites de notification</a:t>
            </a:r>
            <a:endParaRPr/>
          </a:p>
        </p:txBody>
      </p:sp>
      <p:sp>
        <p:nvSpPr>
          <p:cNvPr id="436" name="Google Shape;436;p54"/>
          <p:cNvSpPr txBox="1"/>
          <p:nvPr/>
        </p:nvSpPr>
        <p:spPr>
          <a:xfrm>
            <a:off x="849610" y="3938898"/>
            <a:ext cx="3200400" cy="2121408"/>
          </a:xfrm>
          <a:prstGeom prst="rect">
            <a:avLst/>
          </a:prstGeom>
          <a:noFill/>
          <a:ln w="57150" cap="flat" cmpd="sng">
            <a:solidFill>
              <a:srgbClr val="00953A"/>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rtl="0">
              <a:spcBef>
                <a:spcPts val="0"/>
              </a:spcBef>
              <a:spcAft>
                <a:spcPts val="0"/>
              </a:spcAft>
              <a:buNone/>
            </a:pPr>
            <a:r>
              <a:rPr lang="fr-FR" sz="2400">
                <a:solidFill>
                  <a:schemeClr val="dk1"/>
                </a:solidFill>
                <a:latin typeface="Arial"/>
                <a:ea typeface="Arial"/>
                <a:cs typeface="Arial"/>
                <a:sym typeface="Arial"/>
              </a:rPr>
              <a:t>Fournir une formation sur l'importance de la surveillance et des pratiques de surveillance </a:t>
            </a:r>
            <a:endParaRPr/>
          </a:p>
        </p:txBody>
      </p:sp>
      <p:sp>
        <p:nvSpPr>
          <p:cNvPr id="437" name="Google Shape;437;p54"/>
          <p:cNvSpPr txBox="1"/>
          <p:nvPr/>
        </p:nvSpPr>
        <p:spPr>
          <a:xfrm>
            <a:off x="4501505" y="3976667"/>
            <a:ext cx="3200400" cy="2121408"/>
          </a:xfrm>
          <a:prstGeom prst="rect">
            <a:avLst/>
          </a:prstGeom>
          <a:noFill/>
          <a:ln w="57150" cap="flat" cmpd="sng">
            <a:solidFill>
              <a:srgbClr val="00953A"/>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rtl="0">
              <a:spcBef>
                <a:spcPts val="0"/>
              </a:spcBef>
              <a:spcAft>
                <a:spcPts val="0"/>
              </a:spcAft>
              <a:buNone/>
            </a:pPr>
            <a:r>
              <a:rPr lang="fr-FR" sz="2400">
                <a:solidFill>
                  <a:schemeClr val="dk1"/>
                </a:solidFill>
                <a:latin typeface="Arial"/>
                <a:ea typeface="Arial"/>
                <a:cs typeface="Arial"/>
                <a:sym typeface="Arial"/>
              </a:rPr>
              <a:t>Effectuer des contrôles et des audits réguliers de la qualité des données</a:t>
            </a:r>
            <a:endParaRPr/>
          </a:p>
        </p:txBody>
      </p:sp>
      <p:sp>
        <p:nvSpPr>
          <p:cNvPr id="438" name="Google Shape;438;p54"/>
          <p:cNvSpPr txBox="1"/>
          <p:nvPr/>
        </p:nvSpPr>
        <p:spPr>
          <a:xfrm>
            <a:off x="8153400" y="3976667"/>
            <a:ext cx="3200400" cy="1569900"/>
          </a:xfrm>
          <a:prstGeom prst="rect">
            <a:avLst/>
          </a:prstGeom>
          <a:noFill/>
          <a:ln w="57150" cap="flat" cmpd="sng">
            <a:solidFill>
              <a:srgbClr val="00953A"/>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rtl="0">
              <a:spcBef>
                <a:spcPts val="0"/>
              </a:spcBef>
              <a:spcAft>
                <a:spcPts val="0"/>
              </a:spcAft>
              <a:buNone/>
            </a:pPr>
            <a:r>
              <a:rPr lang="fr-FR" sz="2400" dirty="0">
                <a:solidFill>
                  <a:schemeClr val="dk1"/>
                </a:solidFill>
                <a:latin typeface="Arial"/>
                <a:ea typeface="Arial"/>
                <a:cs typeface="Arial"/>
                <a:sym typeface="Arial"/>
              </a:rPr>
              <a:t>Fournir un retour d'information</a:t>
            </a:r>
            <a:r>
              <a:rPr lang="fr-FR" sz="2400" dirty="0">
                <a:solidFill>
                  <a:schemeClr val="dk1"/>
                </a:solidFill>
              </a:rPr>
              <a:t> consistant</a:t>
            </a:r>
            <a:r>
              <a:rPr lang="fr-FR" sz="2400" dirty="0">
                <a:solidFill>
                  <a:schemeClr val="dk1"/>
                </a:solidFill>
                <a:latin typeface="Arial"/>
                <a:ea typeface="Arial"/>
                <a:cs typeface="Arial"/>
                <a:sym typeface="Arial"/>
              </a:rPr>
              <a:t> et </a:t>
            </a:r>
            <a:r>
              <a:rPr lang="fr-FR" sz="2400" dirty="0">
                <a:solidFill>
                  <a:schemeClr val="dk1"/>
                </a:solidFill>
              </a:rPr>
              <a:t>à temps </a:t>
            </a:r>
            <a:r>
              <a:rPr lang="fr-FR" sz="2400" dirty="0">
                <a:solidFill>
                  <a:schemeClr val="dk1"/>
                </a:solidFill>
                <a:latin typeface="Arial"/>
                <a:ea typeface="Arial"/>
                <a:cs typeface="Arial"/>
                <a:sym typeface="Arial"/>
              </a:rPr>
              <a:t>aux établissements </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p55"/>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400" dirty="0">
                <a:latin typeface="Franklin Gothic Medium" panose="020B0603020102020204" pitchFamily="34" charset="0"/>
              </a:rPr>
              <a:t>Promouvoir la qualité grâce au </a:t>
            </a:r>
            <a:br>
              <a:rPr lang="fr-FR" sz="4400" dirty="0">
                <a:latin typeface="Franklin Gothic Medium" panose="020B0603020102020204" pitchFamily="34" charset="0"/>
              </a:rPr>
            </a:br>
            <a:r>
              <a:rPr lang="fr-FR" sz="4400" dirty="0">
                <a:latin typeface="Franklin Gothic Medium" panose="020B0603020102020204" pitchFamily="34" charset="0"/>
              </a:rPr>
              <a:t>retour d'information</a:t>
            </a:r>
            <a:endParaRPr sz="4400" dirty="0">
              <a:latin typeface="Franklin Gothic Medium" panose="020B0603020102020204" pitchFamily="34" charset="0"/>
            </a:endParaRPr>
          </a:p>
        </p:txBody>
      </p:sp>
      <p:sp>
        <p:nvSpPr>
          <p:cNvPr id="445" name="Google Shape;445;p55"/>
          <p:cNvSpPr txBox="1"/>
          <p:nvPr/>
        </p:nvSpPr>
        <p:spPr>
          <a:xfrm>
            <a:off x="577516" y="2973736"/>
            <a:ext cx="1793630" cy="900216"/>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Clr>
                <a:srgbClr val="000000"/>
              </a:buClr>
              <a:buSzPts val="1800"/>
              <a:buFont typeface="Noto Sans Symbols"/>
              <a:buNone/>
            </a:pPr>
            <a:r>
              <a:rPr lang="fr-FR" sz="1800" b="1" dirty="0">
                <a:solidFill>
                  <a:srgbClr val="000000"/>
                </a:solidFill>
                <a:latin typeface="Arial"/>
                <a:ea typeface="Arial"/>
                <a:cs typeface="Arial"/>
                <a:sym typeface="Arial"/>
              </a:rPr>
              <a:t>Rapidité d'exécution de l'installation</a:t>
            </a:r>
            <a:endParaRPr sz="1800" b="1" dirty="0">
              <a:solidFill>
                <a:srgbClr val="000000"/>
              </a:solidFill>
              <a:latin typeface="Arial"/>
              <a:ea typeface="Arial"/>
              <a:cs typeface="Arial"/>
              <a:sym typeface="Arial"/>
            </a:endParaRPr>
          </a:p>
        </p:txBody>
      </p:sp>
      <p:sp>
        <p:nvSpPr>
          <p:cNvPr id="446" name="Google Shape;446;p55"/>
          <p:cNvSpPr/>
          <p:nvPr/>
        </p:nvSpPr>
        <p:spPr>
          <a:xfrm>
            <a:off x="993241" y="5544673"/>
            <a:ext cx="1371600" cy="369332"/>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1" dirty="0">
                <a:solidFill>
                  <a:srgbClr val="000000"/>
                </a:solidFill>
                <a:latin typeface="Arial"/>
                <a:ea typeface="Arial"/>
                <a:cs typeface="Arial"/>
                <a:sym typeface="Arial"/>
              </a:rPr>
              <a:t>Légende</a:t>
            </a:r>
            <a:endParaRPr dirty="0"/>
          </a:p>
        </p:txBody>
      </p:sp>
      <p:graphicFrame>
        <p:nvGraphicFramePr>
          <p:cNvPr id="447" name="Google Shape;447;p55"/>
          <p:cNvGraphicFramePr/>
          <p:nvPr>
            <p:extLst>
              <p:ext uri="{D42A27DB-BD31-4B8C-83A1-F6EECF244321}">
                <p14:modId xmlns:p14="http://schemas.microsoft.com/office/powerpoint/2010/main" val="967941301"/>
              </p:ext>
            </p:extLst>
          </p:nvPr>
        </p:nvGraphicFramePr>
        <p:xfrm>
          <a:off x="2375529" y="1379964"/>
          <a:ext cx="7738000" cy="3370490"/>
        </p:xfrm>
        <a:graphic>
          <a:graphicData uri="http://schemas.openxmlformats.org/drawingml/2006/table">
            <a:tbl>
              <a:tblPr>
                <a:noFill/>
                <a:tableStyleId>{89CFAC82-779D-45D3-8B2B-D7F46500359C}</a:tableStyleId>
              </a:tblPr>
              <a:tblGrid>
                <a:gridCol w="1093525">
                  <a:extLst>
                    <a:ext uri="{9D8B030D-6E8A-4147-A177-3AD203B41FA5}">
                      <a16:colId xmlns:a16="http://schemas.microsoft.com/office/drawing/2014/main" val="20000"/>
                    </a:ext>
                  </a:extLst>
                </a:gridCol>
                <a:gridCol w="3291850">
                  <a:extLst>
                    <a:ext uri="{9D8B030D-6E8A-4147-A177-3AD203B41FA5}">
                      <a16:colId xmlns:a16="http://schemas.microsoft.com/office/drawing/2014/main" val="20001"/>
                    </a:ext>
                  </a:extLst>
                </a:gridCol>
                <a:gridCol w="3352625">
                  <a:extLst>
                    <a:ext uri="{9D8B030D-6E8A-4147-A177-3AD203B41FA5}">
                      <a16:colId xmlns:a16="http://schemas.microsoft.com/office/drawing/2014/main" val="20002"/>
                    </a:ext>
                  </a:extLst>
                </a:gridCol>
              </a:tblGrid>
              <a:tr h="372900">
                <a:tc>
                  <a:txBody>
                    <a:bodyPr/>
                    <a:lstStyle/>
                    <a:p>
                      <a:pPr marL="0" marR="0" lvl="0" indent="0" algn="ctr" rtl="0">
                        <a:spcBef>
                          <a:spcPts val="0"/>
                        </a:spcBef>
                        <a:spcAft>
                          <a:spcPts val="0"/>
                        </a:spcAft>
                        <a:buNone/>
                      </a:pPr>
                      <a:r>
                        <a:rPr lang="fr-FR" sz="1800" b="1" i="0" u="none" strike="noStrike">
                          <a:solidFill>
                            <a:srgbClr val="000000"/>
                          </a:solidFill>
                          <a:latin typeface="Arial"/>
                          <a:ea typeface="Arial"/>
                          <a:cs typeface="Arial"/>
                          <a:sym typeface="Arial"/>
                        </a:rPr>
                        <a:t>Facilité </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800" b="1" i="0" u="none" strike="noStrike">
                          <a:solidFill>
                            <a:srgbClr val="000000"/>
                          </a:solidFill>
                          <a:latin typeface="Arial"/>
                          <a:ea typeface="Arial"/>
                          <a:cs typeface="Arial"/>
                          <a:sym typeface="Arial"/>
                        </a:rPr>
                        <a:t>Actualité cette semaine</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800" b="1" i="0" u="none" strike="noStrike">
                          <a:solidFill>
                            <a:srgbClr val="000000"/>
                          </a:solidFill>
                          <a:latin typeface="Arial"/>
                          <a:ea typeface="Arial"/>
                          <a:cs typeface="Arial"/>
                          <a:sym typeface="Arial"/>
                        </a:rPr>
                        <a:t>% Temps depuis le début de l'année (YTD)</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190025">
                <a:tc>
                  <a:txBody>
                    <a:bodyPr/>
                    <a:lstStyle/>
                    <a:p>
                      <a:pPr marL="0" marR="0" lvl="0" indent="0" algn="ctr" rtl="0">
                        <a:spcBef>
                          <a:spcPts val="0"/>
                        </a:spcBef>
                        <a:spcAft>
                          <a:spcPts val="0"/>
                        </a:spcAft>
                        <a:buNone/>
                      </a:pPr>
                      <a:r>
                        <a:rPr lang="fr-FR" sz="1800" b="0" i="0" u="none" strike="noStrike">
                          <a:solidFill>
                            <a:srgbClr val="000000"/>
                          </a:solidFill>
                          <a:latin typeface="Arial"/>
                          <a:ea typeface="Arial"/>
                          <a:cs typeface="Arial"/>
                          <a:sym typeface="Arial"/>
                        </a:rPr>
                        <a:t>A</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800" b="0" i="0" u="none" strike="noStrike" dirty="0">
                          <a:solidFill>
                            <a:srgbClr val="000000"/>
                          </a:solidFill>
                          <a:latin typeface="Arial"/>
                          <a:cs typeface="Arial"/>
                          <a:sym typeface="Arial"/>
                        </a:rPr>
                        <a:t>M</a:t>
                      </a:r>
                      <a:endParaRPr dirty="0"/>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tc>
                  <a:txBody>
                    <a:bodyPr/>
                    <a:lstStyle/>
                    <a:p>
                      <a:pPr marL="0" marR="0" lvl="0" indent="0" algn="ctr" rtl="0">
                        <a:spcBef>
                          <a:spcPts val="0"/>
                        </a:spcBef>
                        <a:spcAft>
                          <a:spcPts val="0"/>
                        </a:spcAft>
                        <a:buNone/>
                      </a:pPr>
                      <a:r>
                        <a:rPr lang="fr-FR" sz="1800" b="0" i="0" u="none" strike="noStrike">
                          <a:solidFill>
                            <a:srgbClr val="000000"/>
                          </a:solidFill>
                          <a:latin typeface="Arial"/>
                          <a:ea typeface="Arial"/>
                          <a:cs typeface="Arial"/>
                          <a:sym typeface="Arial"/>
                        </a:rPr>
                        <a:t>18%</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extLst>
                  <a:ext uri="{0D108BD9-81ED-4DB2-BD59-A6C34878D82A}">
                    <a16:rowId xmlns:a16="http://schemas.microsoft.com/office/drawing/2014/main" val="10001"/>
                  </a:ext>
                </a:extLst>
              </a:tr>
              <a:tr h="190025">
                <a:tc>
                  <a:txBody>
                    <a:bodyPr/>
                    <a:lstStyle/>
                    <a:p>
                      <a:pPr marL="0" marR="0" lvl="0" indent="0" algn="ctr" rtl="0">
                        <a:spcBef>
                          <a:spcPts val="0"/>
                        </a:spcBef>
                        <a:spcAft>
                          <a:spcPts val="0"/>
                        </a:spcAft>
                        <a:buNone/>
                      </a:pPr>
                      <a:r>
                        <a:rPr lang="fr-FR" sz="1800" b="0" i="0" u="none" strike="noStrike">
                          <a:solidFill>
                            <a:srgbClr val="000000"/>
                          </a:solidFill>
                          <a:latin typeface="Arial"/>
                          <a:ea typeface="Arial"/>
                          <a:cs typeface="Arial"/>
                          <a:sym typeface="Arial"/>
                        </a:rPr>
                        <a:t>B</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800" b="0" i="0" u="none" strike="noStrike" dirty="0">
                          <a:solidFill>
                            <a:srgbClr val="000000"/>
                          </a:solidFill>
                          <a:latin typeface="Arial"/>
                          <a:cs typeface="Arial"/>
                          <a:sym typeface="Arial"/>
                        </a:rPr>
                        <a:t>R</a:t>
                      </a:r>
                      <a:endParaRPr dirty="0"/>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fr-FR" sz="1800" b="0" i="0" u="none" strike="noStrike">
                          <a:solidFill>
                            <a:srgbClr val="000000"/>
                          </a:solidFill>
                          <a:latin typeface="Arial"/>
                          <a:ea typeface="Arial"/>
                          <a:cs typeface="Arial"/>
                          <a:sym typeface="Arial"/>
                        </a:rPr>
                        <a:t>30%</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extLst>
                  <a:ext uri="{0D108BD9-81ED-4DB2-BD59-A6C34878D82A}">
                    <a16:rowId xmlns:a16="http://schemas.microsoft.com/office/drawing/2014/main" val="10002"/>
                  </a:ext>
                </a:extLst>
              </a:tr>
              <a:tr h="190025">
                <a:tc>
                  <a:txBody>
                    <a:bodyPr/>
                    <a:lstStyle/>
                    <a:p>
                      <a:pPr marL="0" marR="0" lvl="0" indent="0" algn="ctr" rtl="0">
                        <a:spcBef>
                          <a:spcPts val="0"/>
                        </a:spcBef>
                        <a:spcAft>
                          <a:spcPts val="0"/>
                        </a:spcAft>
                        <a:buNone/>
                      </a:pPr>
                      <a:r>
                        <a:rPr lang="fr-FR" sz="1800" b="0" i="0" u="none" strike="noStrike">
                          <a:solidFill>
                            <a:srgbClr val="000000"/>
                          </a:solidFill>
                          <a:latin typeface="Arial"/>
                          <a:ea typeface="Arial"/>
                          <a:cs typeface="Arial"/>
                          <a:sym typeface="Arial"/>
                        </a:rPr>
                        <a:t>C</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a:solidFill>
                            <a:srgbClr val="000000"/>
                          </a:solidFill>
                          <a:latin typeface="Arial"/>
                          <a:ea typeface="Arial"/>
                          <a:cs typeface="Arial"/>
                          <a:sym typeface="Arial"/>
                        </a:rPr>
                        <a:t>T</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r>
                        <a:rPr lang="fr-FR" sz="1800" b="0" i="0" u="none" strike="noStrike">
                          <a:solidFill>
                            <a:srgbClr val="000000"/>
                          </a:solidFill>
                          <a:latin typeface="Arial"/>
                          <a:ea typeface="Arial"/>
                          <a:cs typeface="Arial"/>
                          <a:sym typeface="Arial"/>
                        </a:rPr>
                        <a:t>78%</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extLst>
                  <a:ext uri="{0D108BD9-81ED-4DB2-BD59-A6C34878D82A}">
                    <a16:rowId xmlns:a16="http://schemas.microsoft.com/office/drawing/2014/main" val="10003"/>
                  </a:ext>
                </a:extLst>
              </a:tr>
              <a:tr h="190025">
                <a:tc>
                  <a:txBody>
                    <a:bodyPr/>
                    <a:lstStyle/>
                    <a:p>
                      <a:pPr marL="0" marR="0" lvl="0" indent="0" algn="ctr" rtl="0">
                        <a:spcBef>
                          <a:spcPts val="0"/>
                        </a:spcBef>
                        <a:spcAft>
                          <a:spcPts val="0"/>
                        </a:spcAft>
                        <a:buNone/>
                      </a:pPr>
                      <a:r>
                        <a:rPr lang="fr-FR" sz="1800" b="0" i="0" u="none" strike="noStrike">
                          <a:solidFill>
                            <a:srgbClr val="000000"/>
                          </a:solidFill>
                          <a:latin typeface="Arial"/>
                          <a:ea typeface="Arial"/>
                          <a:cs typeface="Arial"/>
                          <a:sym typeface="Arial"/>
                        </a:rPr>
                        <a:t>D</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a:solidFill>
                            <a:srgbClr val="000000"/>
                          </a:solidFill>
                          <a:latin typeface="Arial"/>
                          <a:ea typeface="Arial"/>
                          <a:cs typeface="Arial"/>
                          <a:sym typeface="Arial"/>
                        </a:rPr>
                        <a:t>T</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r>
                        <a:rPr lang="fr-FR" sz="1800" b="0" i="0" u="none" strike="noStrike">
                          <a:solidFill>
                            <a:srgbClr val="000000"/>
                          </a:solidFill>
                          <a:latin typeface="Arial"/>
                          <a:ea typeface="Arial"/>
                          <a:cs typeface="Arial"/>
                          <a:sym typeface="Arial"/>
                        </a:rPr>
                        <a:t>98%</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extLst>
                  <a:ext uri="{0D108BD9-81ED-4DB2-BD59-A6C34878D82A}">
                    <a16:rowId xmlns:a16="http://schemas.microsoft.com/office/drawing/2014/main" val="10004"/>
                  </a:ext>
                </a:extLst>
              </a:tr>
              <a:tr h="190025">
                <a:tc>
                  <a:txBody>
                    <a:bodyPr/>
                    <a:lstStyle/>
                    <a:p>
                      <a:pPr marL="0" marR="0" lvl="0" indent="0" algn="ctr" rtl="0">
                        <a:spcBef>
                          <a:spcPts val="0"/>
                        </a:spcBef>
                        <a:spcAft>
                          <a:spcPts val="0"/>
                        </a:spcAft>
                        <a:buNone/>
                      </a:pPr>
                      <a:r>
                        <a:rPr lang="fr-FR" sz="1800" b="0" i="0" u="none" strike="noStrike">
                          <a:solidFill>
                            <a:srgbClr val="000000"/>
                          </a:solidFill>
                          <a:latin typeface="Arial"/>
                          <a:ea typeface="Arial"/>
                          <a:cs typeface="Arial"/>
                          <a:sym typeface="Arial"/>
                        </a:rPr>
                        <a:t>E</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800" b="0" i="0" u="none" strike="noStrike" dirty="0">
                          <a:solidFill>
                            <a:srgbClr val="000000"/>
                          </a:solidFill>
                          <a:latin typeface="Arial"/>
                          <a:cs typeface="Arial"/>
                          <a:sym typeface="Arial"/>
                        </a:rPr>
                        <a:t>M</a:t>
                      </a:r>
                      <a:endParaRPr dirty="0"/>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tc>
                  <a:txBody>
                    <a:bodyPr/>
                    <a:lstStyle/>
                    <a:p>
                      <a:pPr marL="0" marR="0" lvl="0" indent="0" algn="ctr" rtl="0">
                        <a:spcBef>
                          <a:spcPts val="0"/>
                        </a:spcBef>
                        <a:spcAft>
                          <a:spcPts val="0"/>
                        </a:spcAft>
                        <a:buNone/>
                      </a:pPr>
                      <a:r>
                        <a:rPr lang="fr-FR" sz="1800" b="0" i="0" u="none" strike="noStrike">
                          <a:solidFill>
                            <a:srgbClr val="000000"/>
                          </a:solidFill>
                          <a:latin typeface="Arial"/>
                          <a:ea typeface="Arial"/>
                          <a:cs typeface="Arial"/>
                          <a:sym typeface="Arial"/>
                        </a:rPr>
                        <a:t>42%</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extLst>
                  <a:ext uri="{0D108BD9-81ED-4DB2-BD59-A6C34878D82A}">
                    <a16:rowId xmlns:a16="http://schemas.microsoft.com/office/drawing/2014/main" val="10005"/>
                  </a:ext>
                </a:extLst>
              </a:tr>
              <a:tr h="190025">
                <a:tc>
                  <a:txBody>
                    <a:bodyPr/>
                    <a:lstStyle/>
                    <a:p>
                      <a:pPr marL="0" marR="0" lvl="0" indent="0" algn="ctr" rtl="0">
                        <a:spcBef>
                          <a:spcPts val="0"/>
                        </a:spcBef>
                        <a:spcAft>
                          <a:spcPts val="0"/>
                        </a:spcAft>
                        <a:buNone/>
                      </a:pPr>
                      <a:r>
                        <a:rPr lang="fr-FR" sz="1800" b="0" i="0" u="none" strike="noStrike">
                          <a:solidFill>
                            <a:srgbClr val="000000"/>
                          </a:solidFill>
                          <a:latin typeface="Arial"/>
                          <a:ea typeface="Arial"/>
                          <a:cs typeface="Arial"/>
                          <a:sym typeface="Arial"/>
                        </a:rPr>
                        <a:t>F</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a:solidFill>
                            <a:srgbClr val="000000"/>
                          </a:solidFill>
                          <a:latin typeface="Arial"/>
                          <a:ea typeface="Arial"/>
                          <a:cs typeface="Arial"/>
                          <a:sym typeface="Arial"/>
                        </a:rPr>
                        <a:t>T</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r>
                        <a:rPr lang="fr-FR" sz="1800" b="0" i="0" u="none" strike="noStrike">
                          <a:solidFill>
                            <a:srgbClr val="000000"/>
                          </a:solidFill>
                          <a:latin typeface="Arial"/>
                          <a:ea typeface="Arial"/>
                          <a:cs typeface="Arial"/>
                          <a:sym typeface="Arial"/>
                        </a:rPr>
                        <a:t>90%</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extLst>
                  <a:ext uri="{0D108BD9-81ED-4DB2-BD59-A6C34878D82A}">
                    <a16:rowId xmlns:a16="http://schemas.microsoft.com/office/drawing/2014/main" val="10006"/>
                  </a:ext>
                </a:extLst>
              </a:tr>
              <a:tr h="190025">
                <a:tc>
                  <a:txBody>
                    <a:bodyPr/>
                    <a:lstStyle/>
                    <a:p>
                      <a:pPr marL="0" marR="0" lvl="0" indent="0" algn="ctr" rtl="0">
                        <a:spcBef>
                          <a:spcPts val="0"/>
                        </a:spcBef>
                        <a:spcAft>
                          <a:spcPts val="0"/>
                        </a:spcAft>
                        <a:buNone/>
                      </a:pPr>
                      <a:r>
                        <a:rPr lang="fr-FR" sz="1800" b="0" i="0" u="none" strike="noStrike">
                          <a:solidFill>
                            <a:srgbClr val="000000"/>
                          </a:solidFill>
                          <a:latin typeface="Arial"/>
                          <a:ea typeface="Arial"/>
                          <a:cs typeface="Arial"/>
                          <a:sym typeface="Arial"/>
                        </a:rPr>
                        <a:t>G</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800" b="0" i="0" u="none" strike="noStrike" dirty="0">
                          <a:solidFill>
                            <a:srgbClr val="000000"/>
                          </a:solidFill>
                          <a:latin typeface="Arial"/>
                          <a:cs typeface="Arial"/>
                          <a:sym typeface="Arial"/>
                        </a:rPr>
                        <a:t>R</a:t>
                      </a:r>
                      <a:endParaRPr dirty="0"/>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fr-FR" sz="1800" b="0" i="0" u="none" strike="noStrike">
                          <a:solidFill>
                            <a:srgbClr val="000000"/>
                          </a:solidFill>
                          <a:latin typeface="Arial"/>
                          <a:ea typeface="Arial"/>
                          <a:cs typeface="Arial"/>
                          <a:sym typeface="Arial"/>
                        </a:rPr>
                        <a:t>12%</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extLst>
                  <a:ext uri="{0D108BD9-81ED-4DB2-BD59-A6C34878D82A}">
                    <a16:rowId xmlns:a16="http://schemas.microsoft.com/office/drawing/2014/main" val="10007"/>
                  </a:ext>
                </a:extLst>
              </a:tr>
              <a:tr h="190025">
                <a:tc>
                  <a:txBody>
                    <a:bodyPr/>
                    <a:lstStyle/>
                    <a:p>
                      <a:pPr marL="0" marR="0" lvl="0" indent="0" algn="ctr" rtl="0">
                        <a:spcBef>
                          <a:spcPts val="0"/>
                        </a:spcBef>
                        <a:spcAft>
                          <a:spcPts val="0"/>
                        </a:spcAft>
                        <a:buNone/>
                      </a:pPr>
                      <a:r>
                        <a:rPr lang="fr-FR" sz="1800" b="0" i="0" u="none" strike="noStrike">
                          <a:solidFill>
                            <a:srgbClr val="000000"/>
                          </a:solidFill>
                          <a:latin typeface="Arial"/>
                          <a:ea typeface="Arial"/>
                          <a:cs typeface="Arial"/>
                          <a:sym typeface="Arial"/>
                        </a:rPr>
                        <a:t>H</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a:solidFill>
                            <a:srgbClr val="000000"/>
                          </a:solidFill>
                          <a:latin typeface="Arial"/>
                          <a:ea typeface="Arial"/>
                          <a:cs typeface="Arial"/>
                          <a:sym typeface="Arial"/>
                        </a:rPr>
                        <a:t>T</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r>
                        <a:rPr lang="fr-FR" sz="1800" b="0" i="0" u="none" strike="noStrike">
                          <a:solidFill>
                            <a:srgbClr val="000000"/>
                          </a:solidFill>
                          <a:latin typeface="Arial"/>
                          <a:ea typeface="Arial"/>
                          <a:cs typeface="Arial"/>
                          <a:sym typeface="Arial"/>
                        </a:rPr>
                        <a:t>46%</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extLst>
                  <a:ext uri="{0D108BD9-81ED-4DB2-BD59-A6C34878D82A}">
                    <a16:rowId xmlns:a16="http://schemas.microsoft.com/office/drawing/2014/main" val="10008"/>
                  </a:ext>
                </a:extLst>
              </a:tr>
              <a:tr h="190025">
                <a:tc>
                  <a:txBody>
                    <a:bodyPr/>
                    <a:lstStyle/>
                    <a:p>
                      <a:pPr marL="0" marR="0" lvl="0" indent="0" algn="ctr" rtl="0">
                        <a:spcBef>
                          <a:spcPts val="0"/>
                        </a:spcBef>
                        <a:spcAft>
                          <a:spcPts val="0"/>
                        </a:spcAft>
                        <a:buNone/>
                      </a:pPr>
                      <a:r>
                        <a:rPr lang="fr-FR" sz="1800" b="0" i="0" u="none" strike="noStrike">
                          <a:solidFill>
                            <a:srgbClr val="000000"/>
                          </a:solidFill>
                          <a:latin typeface="Arial"/>
                          <a:ea typeface="Arial"/>
                          <a:cs typeface="Arial"/>
                          <a:sym typeface="Arial"/>
                        </a:rPr>
                        <a:t>I</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T</a:t>
                      </a:r>
                      <a:endParaRPr dirty="0"/>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r>
                        <a:rPr lang="fr-FR" sz="1800" b="0" i="0" u="none" strike="noStrike">
                          <a:solidFill>
                            <a:srgbClr val="000000"/>
                          </a:solidFill>
                          <a:latin typeface="Arial"/>
                          <a:ea typeface="Arial"/>
                          <a:cs typeface="Arial"/>
                          <a:sym typeface="Arial"/>
                        </a:rPr>
                        <a:t>66%</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extLst>
                  <a:ext uri="{0D108BD9-81ED-4DB2-BD59-A6C34878D82A}">
                    <a16:rowId xmlns:a16="http://schemas.microsoft.com/office/drawing/2014/main" val="10009"/>
                  </a:ext>
                </a:extLst>
              </a:tr>
              <a:tr h="190025">
                <a:tc>
                  <a:txBody>
                    <a:bodyPr/>
                    <a:lstStyle/>
                    <a:p>
                      <a:pPr marL="0" marR="0" lvl="0" indent="0" algn="ctr" rtl="0">
                        <a:spcBef>
                          <a:spcPts val="0"/>
                        </a:spcBef>
                        <a:spcAft>
                          <a:spcPts val="0"/>
                        </a:spcAft>
                        <a:buNone/>
                      </a:pPr>
                      <a:r>
                        <a:rPr lang="fr-FR" sz="1800" b="0" i="0" u="none" strike="noStrike">
                          <a:solidFill>
                            <a:srgbClr val="000000"/>
                          </a:solidFill>
                          <a:latin typeface="Arial"/>
                          <a:ea typeface="Arial"/>
                          <a:cs typeface="Arial"/>
                          <a:sym typeface="Arial"/>
                        </a:rPr>
                        <a:t>J</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800" b="0" i="0" u="none" strike="noStrike" dirty="0">
                          <a:solidFill>
                            <a:srgbClr val="000000"/>
                          </a:solidFill>
                          <a:latin typeface="Arial"/>
                          <a:cs typeface="Arial"/>
                          <a:sym typeface="Arial"/>
                        </a:rPr>
                        <a:t>R</a:t>
                      </a:r>
                      <a:endParaRPr dirty="0"/>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fr-FR" sz="1800" b="0" i="0" u="none" strike="noStrike" dirty="0">
                          <a:solidFill>
                            <a:srgbClr val="000000"/>
                          </a:solidFill>
                          <a:latin typeface="Arial"/>
                          <a:ea typeface="Arial"/>
                          <a:cs typeface="Arial"/>
                          <a:sym typeface="Arial"/>
                        </a:rPr>
                        <a:t>24%</a:t>
                      </a:r>
                      <a:endParaRPr dirty="0"/>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extLst>
                  <a:ext uri="{0D108BD9-81ED-4DB2-BD59-A6C34878D82A}">
                    <a16:rowId xmlns:a16="http://schemas.microsoft.com/office/drawing/2014/main" val="10010"/>
                  </a:ext>
                </a:extLst>
              </a:tr>
            </a:tbl>
          </a:graphicData>
        </a:graphic>
      </p:graphicFrame>
      <p:graphicFrame>
        <p:nvGraphicFramePr>
          <p:cNvPr id="448" name="Google Shape;448;p55"/>
          <p:cNvGraphicFramePr/>
          <p:nvPr>
            <p:extLst>
              <p:ext uri="{D42A27DB-BD31-4B8C-83A1-F6EECF244321}">
                <p14:modId xmlns:p14="http://schemas.microsoft.com/office/powerpoint/2010/main" val="643970690"/>
              </p:ext>
            </p:extLst>
          </p:nvPr>
        </p:nvGraphicFramePr>
        <p:xfrm>
          <a:off x="2375529" y="4829872"/>
          <a:ext cx="7746050" cy="1429600"/>
        </p:xfrm>
        <a:graphic>
          <a:graphicData uri="http://schemas.openxmlformats.org/drawingml/2006/table">
            <a:tbl>
              <a:tblPr>
                <a:noFill/>
                <a:tableStyleId>{89CFAC82-779D-45D3-8B2B-D7F46500359C}</a:tableStyleId>
              </a:tblPr>
              <a:tblGrid>
                <a:gridCol w="1097275">
                  <a:extLst>
                    <a:ext uri="{9D8B030D-6E8A-4147-A177-3AD203B41FA5}">
                      <a16:colId xmlns:a16="http://schemas.microsoft.com/office/drawing/2014/main" val="20000"/>
                    </a:ext>
                  </a:extLst>
                </a:gridCol>
                <a:gridCol w="1097275">
                  <a:extLst>
                    <a:ext uri="{9D8B030D-6E8A-4147-A177-3AD203B41FA5}">
                      <a16:colId xmlns:a16="http://schemas.microsoft.com/office/drawing/2014/main" val="20001"/>
                    </a:ext>
                  </a:extLst>
                </a:gridCol>
                <a:gridCol w="1097275">
                  <a:extLst>
                    <a:ext uri="{9D8B030D-6E8A-4147-A177-3AD203B41FA5}">
                      <a16:colId xmlns:a16="http://schemas.microsoft.com/office/drawing/2014/main" val="20002"/>
                    </a:ext>
                  </a:extLst>
                </a:gridCol>
                <a:gridCol w="1097275">
                  <a:extLst>
                    <a:ext uri="{9D8B030D-6E8A-4147-A177-3AD203B41FA5}">
                      <a16:colId xmlns:a16="http://schemas.microsoft.com/office/drawing/2014/main" val="20003"/>
                    </a:ext>
                  </a:extLst>
                </a:gridCol>
                <a:gridCol w="1035475">
                  <a:extLst>
                    <a:ext uri="{9D8B030D-6E8A-4147-A177-3AD203B41FA5}">
                      <a16:colId xmlns:a16="http://schemas.microsoft.com/office/drawing/2014/main" val="20004"/>
                    </a:ext>
                  </a:extLst>
                </a:gridCol>
                <a:gridCol w="1252600">
                  <a:extLst>
                    <a:ext uri="{9D8B030D-6E8A-4147-A177-3AD203B41FA5}">
                      <a16:colId xmlns:a16="http://schemas.microsoft.com/office/drawing/2014/main" val="20005"/>
                    </a:ext>
                  </a:extLst>
                </a:gridCol>
                <a:gridCol w="1068875">
                  <a:extLst>
                    <a:ext uri="{9D8B030D-6E8A-4147-A177-3AD203B41FA5}">
                      <a16:colId xmlns:a16="http://schemas.microsoft.com/office/drawing/2014/main" val="20006"/>
                    </a:ext>
                  </a:extLst>
                </a:gridCol>
              </a:tblGrid>
              <a:tr h="362000">
                <a:tc>
                  <a:txBody>
                    <a:bodyPr/>
                    <a:lstStyle/>
                    <a:p>
                      <a:pPr marL="0" marR="0" lvl="0" indent="0" algn="l" rtl="0">
                        <a:spcBef>
                          <a:spcPts val="0"/>
                        </a:spcBef>
                        <a:spcAft>
                          <a:spcPts val="0"/>
                        </a:spcAft>
                        <a:buNone/>
                      </a:pPr>
                      <a:endParaRPr sz="1800" b="1" i="0" u="none" strike="noStrike">
                        <a:solidFill>
                          <a:srgbClr val="000000"/>
                        </a:solidFill>
                        <a:latin typeface="Arial"/>
                        <a:ea typeface="Arial"/>
                        <a:cs typeface="Arial"/>
                        <a:sym typeface="Arial"/>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gridSpan="3">
                  <a:txBody>
                    <a:bodyPr/>
                    <a:lstStyle/>
                    <a:p>
                      <a:pPr marL="0" marR="0" lvl="0" indent="0" algn="ctr" rtl="0">
                        <a:spcBef>
                          <a:spcPts val="0"/>
                        </a:spcBef>
                        <a:spcAft>
                          <a:spcPts val="0"/>
                        </a:spcAft>
                        <a:buNone/>
                      </a:pPr>
                      <a:r>
                        <a:rPr lang="fr-FR" sz="1800" b="1" i="0" u="none" strike="noStrike">
                          <a:solidFill>
                            <a:srgbClr val="000000"/>
                          </a:solidFill>
                          <a:latin typeface="Arial"/>
                          <a:ea typeface="Arial"/>
                          <a:cs typeface="Arial"/>
                          <a:sym typeface="Arial"/>
                        </a:rPr>
                        <a:t>Actualité cette semaine</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hMerge="1">
                  <a:txBody>
                    <a:bodyPr/>
                    <a:lstStyle/>
                    <a:p>
                      <a:endParaRPr lang="fr-FR"/>
                    </a:p>
                  </a:txBody>
                  <a:tcPr/>
                </a:tc>
                <a:tc hMerge="1">
                  <a:txBody>
                    <a:bodyPr/>
                    <a:lstStyle/>
                    <a:p>
                      <a:endParaRPr lang="fr-FR"/>
                    </a:p>
                  </a:txBody>
                  <a:tcPr/>
                </a:tc>
                <a:tc gridSpan="3">
                  <a:txBody>
                    <a:bodyPr/>
                    <a:lstStyle/>
                    <a:p>
                      <a:pPr marL="0" marR="0" lvl="0" indent="0" algn="ctr" rtl="0">
                        <a:spcBef>
                          <a:spcPts val="0"/>
                        </a:spcBef>
                        <a:spcAft>
                          <a:spcPts val="0"/>
                        </a:spcAft>
                        <a:buNone/>
                      </a:pPr>
                      <a:r>
                        <a:rPr lang="fr-FR" sz="1800" b="1" i="0" u="none" strike="noStrike">
                          <a:solidFill>
                            <a:srgbClr val="000000"/>
                          </a:solidFill>
                          <a:latin typeface="Arial"/>
                          <a:ea typeface="Arial"/>
                          <a:cs typeface="Arial"/>
                          <a:sym typeface="Arial"/>
                        </a:rPr>
                        <a:t>% temps YTD</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1067600">
                <a:tc>
                  <a:txBody>
                    <a:bodyPr/>
                    <a:lstStyle/>
                    <a:p>
                      <a:pPr marL="0" marR="0" lvl="0" indent="0" algn="ctr" rtl="0">
                        <a:spcBef>
                          <a:spcPts val="0"/>
                        </a:spcBef>
                        <a:spcAft>
                          <a:spcPts val="0"/>
                        </a:spcAft>
                        <a:buNone/>
                      </a:pPr>
                      <a:r>
                        <a:rPr lang="fr-FR" sz="1800" b="1" i="0" u="none" strike="noStrike">
                          <a:solidFill>
                            <a:srgbClr val="000000"/>
                          </a:solidFill>
                          <a:latin typeface="Arial"/>
                          <a:ea typeface="Arial"/>
                          <a:cs typeface="Arial"/>
                          <a:sym typeface="Arial"/>
                        </a:rPr>
                        <a:t>Facilité</a:t>
                      </a:r>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1" i="0" u="none" strike="noStrike" dirty="0">
                          <a:solidFill>
                            <a:srgbClr val="000000"/>
                          </a:solidFill>
                          <a:latin typeface="Arial"/>
                          <a:ea typeface="Arial"/>
                          <a:cs typeface="Arial"/>
                          <a:sym typeface="Arial"/>
                        </a:rPr>
                        <a:t>M = </a:t>
                      </a:r>
                      <a:endParaRPr sz="1500" dirty="0"/>
                    </a:p>
                    <a:p>
                      <a:pPr marL="0" marR="0" lvl="0" indent="0" algn="ctr" rtl="0">
                        <a:spcBef>
                          <a:spcPts val="0"/>
                        </a:spcBef>
                        <a:spcAft>
                          <a:spcPts val="0"/>
                        </a:spcAft>
                        <a:buNone/>
                      </a:pPr>
                      <a:r>
                        <a:rPr lang="fr-FR" sz="1500" b="1" i="0" u="none" strike="noStrike" dirty="0">
                          <a:solidFill>
                            <a:srgbClr val="000000"/>
                          </a:solidFill>
                          <a:latin typeface="Arial"/>
                          <a:ea typeface="Arial"/>
                          <a:cs typeface="Arial"/>
                          <a:sym typeface="Arial"/>
                        </a:rPr>
                        <a:t>Pas de notification reçue</a:t>
                      </a:r>
                      <a:endParaRPr sz="1500" dirty="0"/>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tc>
                  <a:txBody>
                    <a:bodyPr/>
                    <a:lstStyle/>
                    <a:p>
                      <a:pPr marL="0" marR="0" lvl="0" indent="0" algn="ctr" rtl="0">
                        <a:spcBef>
                          <a:spcPts val="0"/>
                        </a:spcBef>
                        <a:spcAft>
                          <a:spcPts val="0"/>
                        </a:spcAft>
                        <a:buNone/>
                      </a:pPr>
                      <a:r>
                        <a:rPr lang="fr-FR" sz="1500" b="1" i="0" u="none" strike="noStrike" dirty="0">
                          <a:solidFill>
                            <a:srgbClr val="000000"/>
                          </a:solidFill>
                          <a:latin typeface="Arial"/>
                          <a:ea typeface="Arial"/>
                          <a:cs typeface="Arial"/>
                          <a:sym typeface="Arial"/>
                        </a:rPr>
                        <a:t>R = </a:t>
                      </a:r>
                      <a:br>
                        <a:rPr lang="fr-FR" sz="1500" b="1" i="0" u="none" strike="noStrike" dirty="0">
                          <a:solidFill>
                            <a:srgbClr val="000000"/>
                          </a:solidFill>
                          <a:latin typeface="Arial"/>
                          <a:ea typeface="Arial"/>
                          <a:cs typeface="Arial"/>
                          <a:sym typeface="Arial"/>
                        </a:rPr>
                      </a:br>
                      <a:r>
                        <a:rPr lang="fr-FR" sz="1500" b="1" i="0" u="none" strike="noStrike" dirty="0">
                          <a:solidFill>
                            <a:srgbClr val="000000"/>
                          </a:solidFill>
                          <a:latin typeface="Arial"/>
                          <a:ea typeface="Arial"/>
                          <a:cs typeface="Arial"/>
                          <a:sym typeface="Arial"/>
                        </a:rPr>
                        <a:t>En retard</a:t>
                      </a:r>
                      <a:endParaRPr sz="1500" dirty="0"/>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fr-FR" sz="1500" b="1" i="0" u="none" strike="noStrike" dirty="0">
                          <a:solidFill>
                            <a:srgbClr val="000000"/>
                          </a:solidFill>
                          <a:latin typeface="Arial"/>
                          <a:ea typeface="Arial"/>
                          <a:cs typeface="Arial"/>
                          <a:sym typeface="Arial"/>
                        </a:rPr>
                        <a:t>T = </a:t>
                      </a:r>
                      <a:endParaRPr sz="1500" dirty="0"/>
                    </a:p>
                    <a:p>
                      <a:pPr marL="0" marR="0" lvl="0" indent="0" algn="ctr" rtl="0">
                        <a:spcBef>
                          <a:spcPts val="0"/>
                        </a:spcBef>
                        <a:spcAft>
                          <a:spcPts val="0"/>
                        </a:spcAft>
                        <a:buNone/>
                      </a:pPr>
                      <a:r>
                        <a:rPr lang="fr-FR" sz="1500" b="1" i="0" u="none" strike="noStrike" cap="none" dirty="0">
                          <a:solidFill>
                            <a:srgbClr val="000000"/>
                          </a:solidFill>
                          <a:effectLst/>
                          <a:latin typeface="Arial"/>
                          <a:ea typeface="Arial"/>
                          <a:cs typeface="Arial"/>
                          <a:sym typeface="Arial"/>
                        </a:rPr>
                        <a:t>Ponctuelle, à temps</a:t>
                      </a:r>
                      <a:r>
                        <a:rPr lang="fr-FR" sz="1500" b="0" i="0" u="none" strike="noStrike" cap="none" dirty="0">
                          <a:solidFill>
                            <a:srgbClr val="000000"/>
                          </a:solidFill>
                          <a:effectLst/>
                          <a:latin typeface="Arial"/>
                          <a:ea typeface="Arial"/>
                          <a:cs typeface="Arial"/>
                          <a:sym typeface="Arial"/>
                        </a:rPr>
                        <a:t> </a:t>
                      </a:r>
                      <a:endParaRPr sz="1500" dirty="0"/>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r>
                        <a:rPr lang="fr-FR" sz="1500" b="1" i="0" u="none" strike="noStrike" dirty="0">
                          <a:solidFill>
                            <a:srgbClr val="000000"/>
                          </a:solidFill>
                          <a:latin typeface="Arial"/>
                          <a:ea typeface="Arial"/>
                          <a:cs typeface="Arial"/>
                          <a:sym typeface="Arial"/>
                        </a:rPr>
                        <a:t>&lt;50%</a:t>
                      </a:r>
                      <a:br>
                        <a:rPr lang="fr-FR" sz="1500" b="1" i="0" u="none" strike="noStrike" dirty="0">
                          <a:solidFill>
                            <a:srgbClr val="000000"/>
                          </a:solidFill>
                          <a:latin typeface="Arial"/>
                          <a:ea typeface="Arial"/>
                          <a:cs typeface="Arial"/>
                          <a:sym typeface="Arial"/>
                        </a:rPr>
                      </a:br>
                      <a:r>
                        <a:rPr lang="fr-FR" sz="1500" b="1" i="0" u="none" strike="noStrike" dirty="0">
                          <a:solidFill>
                            <a:srgbClr val="000000"/>
                          </a:solidFill>
                          <a:latin typeface="Arial"/>
                          <a:ea typeface="Arial"/>
                          <a:cs typeface="Arial"/>
                          <a:sym typeface="Arial"/>
                        </a:rPr>
                        <a:t>à temps</a:t>
                      </a:r>
                      <a:endParaRPr sz="1500" dirty="0"/>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tc>
                  <a:txBody>
                    <a:bodyPr/>
                    <a:lstStyle/>
                    <a:p>
                      <a:pPr marL="0" marR="0" lvl="0" indent="0" algn="ctr" rtl="0">
                        <a:spcBef>
                          <a:spcPts val="0"/>
                        </a:spcBef>
                        <a:spcAft>
                          <a:spcPts val="0"/>
                        </a:spcAft>
                        <a:buNone/>
                      </a:pPr>
                      <a:r>
                        <a:rPr lang="fr-FR" sz="1500" b="1" i="0" u="sng" strike="noStrike" dirty="0">
                          <a:solidFill>
                            <a:srgbClr val="000000"/>
                          </a:solidFill>
                          <a:latin typeface="Arial"/>
                          <a:ea typeface="Arial"/>
                          <a:cs typeface="Arial"/>
                          <a:sym typeface="Arial"/>
                        </a:rPr>
                        <a:t>&gt;</a:t>
                      </a:r>
                      <a:r>
                        <a:rPr lang="fr-FR" sz="1500" b="1" i="0" u="none" strike="noStrike" dirty="0">
                          <a:solidFill>
                            <a:srgbClr val="000000"/>
                          </a:solidFill>
                          <a:latin typeface="Arial"/>
                          <a:ea typeface="Arial"/>
                          <a:cs typeface="Arial"/>
                          <a:sym typeface="Arial"/>
                        </a:rPr>
                        <a:t>50-79.9%</a:t>
                      </a:r>
                      <a:br>
                        <a:rPr lang="fr-FR" sz="1500" b="1" i="0" u="none" strike="noStrike" dirty="0">
                          <a:solidFill>
                            <a:srgbClr val="000000"/>
                          </a:solidFill>
                          <a:latin typeface="Arial"/>
                          <a:ea typeface="Arial"/>
                          <a:cs typeface="Arial"/>
                          <a:sym typeface="Arial"/>
                        </a:rPr>
                      </a:br>
                      <a:r>
                        <a:rPr lang="fr-FR" sz="1500" b="1" i="0" u="none" strike="noStrike" dirty="0">
                          <a:solidFill>
                            <a:srgbClr val="000000"/>
                          </a:solidFill>
                          <a:latin typeface="Arial"/>
                          <a:ea typeface="Arial"/>
                          <a:cs typeface="Arial"/>
                          <a:sym typeface="Arial"/>
                        </a:rPr>
                        <a:t>de respect des délais</a:t>
                      </a:r>
                      <a:endParaRPr sz="1500" b="1" i="0" u="sng" strike="noStrike" dirty="0">
                        <a:solidFill>
                          <a:srgbClr val="000000"/>
                        </a:solidFill>
                        <a:latin typeface="Arial"/>
                        <a:ea typeface="Arial"/>
                        <a:cs typeface="Arial"/>
                        <a:sym typeface="Arial"/>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fr-FR" sz="1500" b="1" i="0" u="none" strike="noStrike" dirty="0">
                          <a:solidFill>
                            <a:srgbClr val="000000"/>
                          </a:solidFill>
                          <a:latin typeface="Arial"/>
                          <a:ea typeface="Arial"/>
                          <a:cs typeface="Arial"/>
                          <a:sym typeface="Arial"/>
                        </a:rPr>
                        <a:t>&gt;80%</a:t>
                      </a:r>
                      <a:br>
                        <a:rPr lang="fr-FR" sz="1500" b="1" i="0" u="none" strike="noStrike" dirty="0">
                          <a:solidFill>
                            <a:srgbClr val="000000"/>
                          </a:solidFill>
                          <a:latin typeface="Arial"/>
                          <a:ea typeface="Arial"/>
                          <a:cs typeface="Arial"/>
                          <a:sym typeface="Arial"/>
                        </a:rPr>
                      </a:br>
                      <a:r>
                        <a:rPr lang="fr-FR" sz="1500" b="1" i="0" u="none" strike="noStrike" dirty="0">
                          <a:solidFill>
                            <a:srgbClr val="000000"/>
                          </a:solidFill>
                          <a:latin typeface="Arial"/>
                          <a:ea typeface="Arial"/>
                          <a:cs typeface="Arial"/>
                          <a:sym typeface="Arial"/>
                        </a:rPr>
                        <a:t>à temps</a:t>
                      </a:r>
                      <a:endParaRPr sz="1500" b="1" i="0" u="sng" strike="noStrike" dirty="0">
                        <a:solidFill>
                          <a:srgbClr val="000000"/>
                        </a:solidFill>
                        <a:latin typeface="Arial"/>
                        <a:ea typeface="Arial"/>
                        <a:cs typeface="Arial"/>
                        <a:sym typeface="Arial"/>
                      </a:endParaRPr>
                    </a:p>
                  </a:txBody>
                  <a:tcPr marL="7150" marR="7150" marT="715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454" name="Google Shape;454;p56"/>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400" dirty="0">
                <a:latin typeface="Franklin Gothic Medium" panose="020B0603020102020204" pitchFamily="34" charset="0"/>
              </a:rPr>
              <a:t>Exemple : Plusieurs semaines</a:t>
            </a:r>
            <a:endParaRPr dirty="0">
              <a:latin typeface="Franklin Gothic Medium" panose="020B0603020102020204" pitchFamily="34" charset="0"/>
            </a:endParaRPr>
          </a:p>
        </p:txBody>
      </p:sp>
      <p:graphicFrame>
        <p:nvGraphicFramePr>
          <p:cNvPr id="455" name="Google Shape;455;p56"/>
          <p:cNvGraphicFramePr/>
          <p:nvPr>
            <p:extLst>
              <p:ext uri="{D42A27DB-BD31-4B8C-83A1-F6EECF244321}">
                <p14:modId xmlns:p14="http://schemas.microsoft.com/office/powerpoint/2010/main" val="2835909960"/>
              </p:ext>
            </p:extLst>
          </p:nvPr>
        </p:nvGraphicFramePr>
        <p:xfrm>
          <a:off x="838200" y="1339802"/>
          <a:ext cx="10290975" cy="4808870"/>
        </p:xfrm>
        <a:graphic>
          <a:graphicData uri="http://schemas.openxmlformats.org/drawingml/2006/table">
            <a:tbl>
              <a:tblPr>
                <a:noFill/>
                <a:tableStyleId>{89CFAC82-779D-45D3-8B2B-D7F46500359C}</a:tableStyleId>
              </a:tblPr>
              <a:tblGrid>
                <a:gridCol w="1321775">
                  <a:extLst>
                    <a:ext uri="{9D8B030D-6E8A-4147-A177-3AD203B41FA5}">
                      <a16:colId xmlns:a16="http://schemas.microsoft.com/office/drawing/2014/main" val="20000"/>
                    </a:ext>
                  </a:extLst>
                </a:gridCol>
                <a:gridCol w="944125">
                  <a:extLst>
                    <a:ext uri="{9D8B030D-6E8A-4147-A177-3AD203B41FA5}">
                      <a16:colId xmlns:a16="http://schemas.microsoft.com/office/drawing/2014/main" val="20001"/>
                    </a:ext>
                  </a:extLst>
                </a:gridCol>
                <a:gridCol w="944125">
                  <a:extLst>
                    <a:ext uri="{9D8B030D-6E8A-4147-A177-3AD203B41FA5}">
                      <a16:colId xmlns:a16="http://schemas.microsoft.com/office/drawing/2014/main" val="20002"/>
                    </a:ext>
                  </a:extLst>
                </a:gridCol>
                <a:gridCol w="944125">
                  <a:extLst>
                    <a:ext uri="{9D8B030D-6E8A-4147-A177-3AD203B41FA5}">
                      <a16:colId xmlns:a16="http://schemas.microsoft.com/office/drawing/2014/main" val="20003"/>
                    </a:ext>
                  </a:extLst>
                </a:gridCol>
                <a:gridCol w="944125">
                  <a:extLst>
                    <a:ext uri="{9D8B030D-6E8A-4147-A177-3AD203B41FA5}">
                      <a16:colId xmlns:a16="http://schemas.microsoft.com/office/drawing/2014/main" val="20004"/>
                    </a:ext>
                  </a:extLst>
                </a:gridCol>
                <a:gridCol w="944125">
                  <a:extLst>
                    <a:ext uri="{9D8B030D-6E8A-4147-A177-3AD203B41FA5}">
                      <a16:colId xmlns:a16="http://schemas.microsoft.com/office/drawing/2014/main" val="20005"/>
                    </a:ext>
                  </a:extLst>
                </a:gridCol>
                <a:gridCol w="944125">
                  <a:extLst>
                    <a:ext uri="{9D8B030D-6E8A-4147-A177-3AD203B41FA5}">
                      <a16:colId xmlns:a16="http://schemas.microsoft.com/office/drawing/2014/main" val="20006"/>
                    </a:ext>
                  </a:extLst>
                </a:gridCol>
                <a:gridCol w="944125">
                  <a:extLst>
                    <a:ext uri="{9D8B030D-6E8A-4147-A177-3AD203B41FA5}">
                      <a16:colId xmlns:a16="http://schemas.microsoft.com/office/drawing/2014/main" val="20007"/>
                    </a:ext>
                  </a:extLst>
                </a:gridCol>
                <a:gridCol w="944125">
                  <a:extLst>
                    <a:ext uri="{9D8B030D-6E8A-4147-A177-3AD203B41FA5}">
                      <a16:colId xmlns:a16="http://schemas.microsoft.com/office/drawing/2014/main" val="20008"/>
                    </a:ext>
                  </a:extLst>
                </a:gridCol>
                <a:gridCol w="1416200">
                  <a:extLst>
                    <a:ext uri="{9D8B030D-6E8A-4147-A177-3AD203B41FA5}">
                      <a16:colId xmlns:a16="http://schemas.microsoft.com/office/drawing/2014/main" val="20009"/>
                    </a:ext>
                  </a:extLst>
                </a:gridCol>
              </a:tblGrid>
              <a:tr h="495025">
                <a:tc gridSpan="10">
                  <a:txBody>
                    <a:bodyPr/>
                    <a:lstStyle/>
                    <a:p>
                      <a:pPr marL="0" marR="0" lvl="0" indent="0" algn="ctr" rtl="0">
                        <a:spcBef>
                          <a:spcPts val="0"/>
                        </a:spcBef>
                        <a:spcAft>
                          <a:spcPts val="0"/>
                        </a:spcAft>
                        <a:buNone/>
                      </a:pPr>
                      <a:r>
                        <a:rPr lang="fr-FR" sz="1800" b="1" i="0" u="none" strike="noStrike">
                          <a:solidFill>
                            <a:schemeClr val="dk1"/>
                          </a:solidFill>
                          <a:latin typeface="Arial"/>
                          <a:ea typeface="Arial"/>
                          <a:cs typeface="Arial"/>
                          <a:sym typeface="Arial"/>
                        </a:rPr>
                        <a:t>Déclaration à temps par établissement (n=10) par semaine, jusqu'à la semaine 50</a:t>
                      </a:r>
                      <a:endParaRPr sz="1800" b="1" i="0" u="none" strike="noStrike">
                        <a:solidFill>
                          <a:schemeClr val="dk1"/>
                        </a:solidFill>
                        <a:latin typeface="Arial"/>
                        <a:ea typeface="Arial"/>
                        <a:cs typeface="Arial"/>
                        <a:sym typeface="Arial"/>
                      </a:endParaRPr>
                    </a:p>
                  </a:txBody>
                  <a:tcPr marL="5700" marR="5700" marT="4400" marB="9145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707025">
                <a:tc>
                  <a:txBody>
                    <a:bodyPr/>
                    <a:lstStyle/>
                    <a:p>
                      <a:pPr marL="0" marR="0" lvl="0" indent="0" algn="ctr" rtl="0">
                        <a:spcBef>
                          <a:spcPts val="0"/>
                        </a:spcBef>
                        <a:spcAft>
                          <a:spcPts val="0"/>
                        </a:spcAft>
                        <a:buNone/>
                      </a:pPr>
                      <a:r>
                        <a:rPr lang="fr-FR" sz="1600" b="1" i="0" u="none" strike="noStrike">
                          <a:solidFill>
                            <a:schemeClr val="dk1"/>
                          </a:solidFill>
                          <a:latin typeface="Arial"/>
                          <a:ea typeface="Arial"/>
                          <a:cs typeface="Arial"/>
                          <a:sym typeface="Arial"/>
                        </a:rPr>
                        <a:t>Facilité</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600" b="1" i="0" u="none" strike="noStrike">
                          <a:solidFill>
                            <a:schemeClr val="dk1"/>
                          </a:solidFill>
                          <a:latin typeface="Arial"/>
                          <a:ea typeface="Arial"/>
                          <a:cs typeface="Arial"/>
                          <a:sym typeface="Arial"/>
                        </a:rPr>
                        <a:t>Semaine 46</a:t>
                      </a:r>
                      <a:endParaRPr/>
                    </a:p>
                  </a:txBody>
                  <a:tcPr marL="45725" marR="45725" marT="9150"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600" b="1" i="0" u="none" strike="noStrike">
                          <a:solidFill>
                            <a:schemeClr val="dk1"/>
                          </a:solidFill>
                          <a:latin typeface="Arial"/>
                          <a:ea typeface="Arial"/>
                          <a:cs typeface="Arial"/>
                          <a:sym typeface="Arial"/>
                        </a:rPr>
                        <a:t>Semaine 47</a:t>
                      </a:r>
                      <a:endParaRPr/>
                    </a:p>
                  </a:txBody>
                  <a:tcPr marL="45725" marR="45725" marT="9150"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600" b="1" i="0" u="none" strike="noStrike">
                          <a:solidFill>
                            <a:schemeClr val="dk1"/>
                          </a:solidFill>
                          <a:latin typeface="Arial"/>
                          <a:ea typeface="Arial"/>
                          <a:cs typeface="Arial"/>
                          <a:sym typeface="Arial"/>
                        </a:rPr>
                        <a:t>Semaine 48</a:t>
                      </a:r>
                      <a:endParaRPr/>
                    </a:p>
                  </a:txBody>
                  <a:tcPr marL="45725" marR="45725" marT="9150"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600" b="1" i="0" u="none" strike="noStrike">
                          <a:solidFill>
                            <a:schemeClr val="dk1"/>
                          </a:solidFill>
                          <a:latin typeface="Arial"/>
                          <a:ea typeface="Arial"/>
                          <a:cs typeface="Arial"/>
                          <a:sym typeface="Arial"/>
                        </a:rPr>
                        <a:t>Semaine 49</a:t>
                      </a:r>
                      <a:endParaRPr/>
                    </a:p>
                  </a:txBody>
                  <a:tcPr marL="45725" marR="45725" marT="9150"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600" b="1" i="0" u="none" strike="noStrike">
                          <a:solidFill>
                            <a:schemeClr val="dk1"/>
                          </a:solidFill>
                          <a:latin typeface="Arial"/>
                          <a:ea typeface="Arial"/>
                          <a:cs typeface="Arial"/>
                          <a:sym typeface="Arial"/>
                        </a:rPr>
                        <a:t>Semaine 50</a:t>
                      </a:r>
                      <a:endParaRPr/>
                    </a:p>
                  </a:txBody>
                  <a:tcPr marL="45725" marR="45725" marT="9150"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600" b="1" i="0" u="none" strike="noStrike">
                          <a:solidFill>
                            <a:schemeClr val="dk1"/>
                          </a:solidFill>
                          <a:latin typeface="Arial"/>
                          <a:ea typeface="Arial"/>
                          <a:cs typeface="Arial"/>
                          <a:sym typeface="Arial"/>
                        </a:rPr>
                        <a:t>Semaine 51</a:t>
                      </a:r>
                      <a:endParaRPr/>
                    </a:p>
                  </a:txBody>
                  <a:tcPr marL="45725" marR="45725" marT="9150"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600" b="1" i="0" u="none" strike="noStrike" dirty="0">
                          <a:solidFill>
                            <a:schemeClr val="dk1"/>
                          </a:solidFill>
                          <a:latin typeface="Arial"/>
                          <a:ea typeface="Arial"/>
                          <a:cs typeface="Arial"/>
                          <a:sym typeface="Arial"/>
                        </a:rPr>
                        <a:t>Semaine 52</a:t>
                      </a:r>
                      <a:endParaRPr dirty="0"/>
                    </a:p>
                  </a:txBody>
                  <a:tcPr marL="45725" marR="45725" marT="9150"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endParaRPr sz="1600" b="1" i="0" u="none" strike="noStrike">
                        <a:solidFill>
                          <a:schemeClr val="dk1"/>
                        </a:solidFill>
                        <a:latin typeface="Arial"/>
                        <a:ea typeface="Arial"/>
                        <a:cs typeface="Arial"/>
                        <a:sym typeface="Arial"/>
                      </a:endParaRPr>
                    </a:p>
                  </a:txBody>
                  <a:tcPr marL="45725" marR="45725" marT="9150"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600" b="1" i="0" u="none" strike="noStrike">
                          <a:solidFill>
                            <a:schemeClr val="dk1"/>
                          </a:solidFill>
                          <a:latin typeface="Arial"/>
                          <a:ea typeface="Arial"/>
                          <a:cs typeface="Arial"/>
                          <a:sym typeface="Arial"/>
                        </a:rPr>
                        <a:t>% Cum YTD</a:t>
                      </a:r>
                      <a:endParaRPr/>
                    </a:p>
                  </a:txBody>
                  <a:tcPr marL="45725" marR="45725" marT="9150"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1"/>
                  </a:ext>
                </a:extLst>
              </a:tr>
              <a:tr h="286650">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A</a:t>
                      </a:r>
                      <a:endParaRPr/>
                    </a:p>
                  </a:txBody>
                  <a:tcPr marL="45725"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M</a:t>
                      </a:r>
                      <a:endParaRPr dirty="0"/>
                    </a:p>
                  </a:txBody>
                  <a:tcPr marL="45725" marR="45725" marT="9150"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45725" marR="45725" marT="9150"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T</a:t>
                      </a:r>
                      <a:endParaRPr/>
                    </a:p>
                  </a:txBody>
                  <a:tcPr marL="45725" marR="45725" marT="9150"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45725" marR="45725" marT="9150"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M</a:t>
                      </a:r>
                      <a:endParaRPr dirty="0"/>
                    </a:p>
                  </a:txBody>
                  <a:tcPr marL="45725" marR="45725" marT="9150"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45725" marR="45725" marT="9150"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45725" marR="45725" marT="9150"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45725" marR="45725" marT="9150"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18%</a:t>
                      </a:r>
                      <a:endParaRPr/>
                    </a:p>
                  </a:txBody>
                  <a:tcPr marL="45725" marR="45725" marT="9150" marB="91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extLst>
                  <a:ext uri="{0D108BD9-81ED-4DB2-BD59-A6C34878D82A}">
                    <a16:rowId xmlns:a16="http://schemas.microsoft.com/office/drawing/2014/main" val="10002"/>
                  </a:ext>
                </a:extLst>
              </a:tr>
              <a:tr h="286650">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B</a:t>
                      </a:r>
                      <a:endParaRPr/>
                    </a:p>
                  </a:txBody>
                  <a:tcPr marL="45725"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M</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T</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30%</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extLst>
                  <a:ext uri="{0D108BD9-81ED-4DB2-BD59-A6C34878D82A}">
                    <a16:rowId xmlns:a16="http://schemas.microsoft.com/office/drawing/2014/main" val="10003"/>
                  </a:ext>
                </a:extLst>
              </a:tr>
              <a:tr h="286650">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C</a:t>
                      </a:r>
                      <a:endParaRPr/>
                    </a:p>
                  </a:txBody>
                  <a:tcPr marL="45725"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T</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T</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T</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78%</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extLst>
                  <a:ext uri="{0D108BD9-81ED-4DB2-BD59-A6C34878D82A}">
                    <a16:rowId xmlns:a16="http://schemas.microsoft.com/office/drawing/2014/main" val="10004"/>
                  </a:ext>
                </a:extLst>
              </a:tr>
              <a:tr h="286650">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D</a:t>
                      </a:r>
                      <a:endParaRPr/>
                    </a:p>
                  </a:txBody>
                  <a:tcPr marL="45725"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T</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T</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T</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T</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T</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98%</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extLst>
                  <a:ext uri="{0D108BD9-81ED-4DB2-BD59-A6C34878D82A}">
                    <a16:rowId xmlns:a16="http://schemas.microsoft.com/office/drawing/2014/main" val="10005"/>
                  </a:ext>
                </a:extLst>
              </a:tr>
              <a:tr h="286650">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E</a:t>
                      </a:r>
                      <a:endParaRPr/>
                    </a:p>
                  </a:txBody>
                  <a:tcPr marL="45725"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M</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M</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42%</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extLst>
                  <a:ext uri="{0D108BD9-81ED-4DB2-BD59-A6C34878D82A}">
                    <a16:rowId xmlns:a16="http://schemas.microsoft.com/office/drawing/2014/main" val="10006"/>
                  </a:ext>
                </a:extLst>
              </a:tr>
              <a:tr h="286650">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F</a:t>
                      </a:r>
                      <a:endParaRPr/>
                    </a:p>
                  </a:txBody>
                  <a:tcPr marL="45725"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T</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T</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T</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T</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90%</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extLst>
                  <a:ext uri="{0D108BD9-81ED-4DB2-BD59-A6C34878D82A}">
                    <a16:rowId xmlns:a16="http://schemas.microsoft.com/office/drawing/2014/main" val="10007"/>
                  </a:ext>
                </a:extLst>
              </a:tr>
              <a:tr h="286650">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G</a:t>
                      </a:r>
                      <a:endParaRPr/>
                    </a:p>
                  </a:txBody>
                  <a:tcPr marL="45725"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12%</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extLst>
                  <a:ext uri="{0D108BD9-81ED-4DB2-BD59-A6C34878D82A}">
                    <a16:rowId xmlns:a16="http://schemas.microsoft.com/office/drawing/2014/main" val="10008"/>
                  </a:ext>
                </a:extLst>
              </a:tr>
              <a:tr h="286650">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H</a:t>
                      </a:r>
                      <a:endParaRPr/>
                    </a:p>
                  </a:txBody>
                  <a:tcPr marL="45725"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fr-FR" sz="1600" b="0" i="0" u="none" strike="noStrike" dirty="0">
                          <a:solidFill>
                            <a:schemeClr val="dk1"/>
                          </a:solidFill>
                          <a:latin typeface="Arial"/>
                          <a:ea typeface="Arial"/>
                          <a:cs typeface="Arial"/>
                          <a:sym typeface="Arial"/>
                        </a:rPr>
                        <a:t>T</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T</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46%</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extLst>
                  <a:ext uri="{0D108BD9-81ED-4DB2-BD59-A6C34878D82A}">
                    <a16:rowId xmlns:a16="http://schemas.microsoft.com/office/drawing/2014/main" val="10009"/>
                  </a:ext>
                </a:extLst>
              </a:tr>
              <a:tr h="286650">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I</a:t>
                      </a:r>
                      <a:endParaRPr/>
                    </a:p>
                  </a:txBody>
                  <a:tcPr marL="45725"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T</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T</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T</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66%</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extLst>
                  <a:ext uri="{0D108BD9-81ED-4DB2-BD59-A6C34878D82A}">
                    <a16:rowId xmlns:a16="http://schemas.microsoft.com/office/drawing/2014/main" val="10010"/>
                  </a:ext>
                </a:extLst>
              </a:tr>
              <a:tr h="286650">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J</a:t>
                      </a:r>
                      <a:endParaRPr/>
                    </a:p>
                  </a:txBody>
                  <a:tcPr marL="45725"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T</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B050"/>
                    </a:solidFill>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en-US" sz="1600" b="0" i="0" u="none" strike="noStrike" dirty="0">
                          <a:solidFill>
                            <a:schemeClr val="dk1"/>
                          </a:solidFill>
                          <a:latin typeface="Arial"/>
                          <a:cs typeface="Arial"/>
                          <a:sym typeface="Arial"/>
                        </a:rPr>
                        <a:t>R</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0" i="0" u="none" strike="noStrike">
                          <a:solidFill>
                            <a:schemeClr val="dk1"/>
                          </a:solidFill>
                          <a:latin typeface="Arial"/>
                          <a:ea typeface="Arial"/>
                          <a:cs typeface="Arial"/>
                          <a:sym typeface="Arial"/>
                        </a:rPr>
                        <a:t>24%</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extLst>
                  <a:ext uri="{0D108BD9-81ED-4DB2-BD59-A6C34878D82A}">
                    <a16:rowId xmlns:a16="http://schemas.microsoft.com/office/drawing/2014/main" val="10011"/>
                  </a:ext>
                </a:extLst>
              </a:tr>
              <a:tr h="239575">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45725"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0"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2"/>
                  </a:ext>
                </a:extLst>
              </a:tr>
              <a:tr h="464000">
                <a:tc>
                  <a:txBody>
                    <a:bodyPr/>
                    <a:lstStyle/>
                    <a:p>
                      <a:pPr marL="0" marR="0" lvl="0" indent="0" algn="ctr" rtl="0">
                        <a:spcBef>
                          <a:spcPts val="0"/>
                        </a:spcBef>
                        <a:spcAft>
                          <a:spcPts val="0"/>
                        </a:spcAft>
                        <a:buNone/>
                      </a:pPr>
                      <a:r>
                        <a:rPr lang="fr-FR" sz="1600" b="1" i="0" u="none" strike="noStrike">
                          <a:solidFill>
                            <a:schemeClr val="dk1"/>
                          </a:solidFill>
                          <a:latin typeface="Arial"/>
                          <a:ea typeface="Arial"/>
                          <a:cs typeface="Arial"/>
                          <a:sym typeface="Arial"/>
                        </a:rPr>
                        <a:t>% de respect des délais</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i="0" u="none" strike="noStrike">
                          <a:solidFill>
                            <a:schemeClr val="dk1"/>
                          </a:solidFill>
                          <a:latin typeface="Arial"/>
                          <a:ea typeface="Arial"/>
                          <a:cs typeface="Arial"/>
                          <a:sym typeface="Arial"/>
                        </a:rPr>
                        <a:t>10%</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tc>
                  <a:txBody>
                    <a:bodyPr/>
                    <a:lstStyle/>
                    <a:p>
                      <a:pPr marL="0" marR="0" lvl="0" indent="0" algn="ctr" rtl="0">
                        <a:spcBef>
                          <a:spcPts val="0"/>
                        </a:spcBef>
                        <a:spcAft>
                          <a:spcPts val="0"/>
                        </a:spcAft>
                        <a:buNone/>
                      </a:pPr>
                      <a:r>
                        <a:rPr lang="fr-FR" sz="1600" b="1" i="0" u="none" strike="noStrike">
                          <a:solidFill>
                            <a:schemeClr val="dk1"/>
                          </a:solidFill>
                          <a:latin typeface="Arial"/>
                          <a:ea typeface="Arial"/>
                          <a:cs typeface="Arial"/>
                          <a:sym typeface="Arial"/>
                        </a:rPr>
                        <a:t>40%</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tc>
                  <a:txBody>
                    <a:bodyPr/>
                    <a:lstStyle/>
                    <a:p>
                      <a:pPr marL="0" marR="0" lvl="0" indent="0" algn="ctr" rtl="0">
                        <a:spcBef>
                          <a:spcPts val="0"/>
                        </a:spcBef>
                        <a:spcAft>
                          <a:spcPts val="0"/>
                        </a:spcAft>
                        <a:buNone/>
                      </a:pPr>
                      <a:r>
                        <a:rPr lang="fr-FR" sz="1600" b="1" i="0" u="none" strike="noStrike">
                          <a:solidFill>
                            <a:schemeClr val="dk1"/>
                          </a:solidFill>
                          <a:latin typeface="Arial"/>
                          <a:ea typeface="Arial"/>
                          <a:cs typeface="Arial"/>
                          <a:sym typeface="Arial"/>
                        </a:rPr>
                        <a:t>50%</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fr-FR" sz="1600" b="1" i="0" u="none" strike="noStrike">
                          <a:solidFill>
                            <a:schemeClr val="dk1"/>
                          </a:solidFill>
                          <a:latin typeface="Arial"/>
                          <a:ea typeface="Arial"/>
                          <a:cs typeface="Arial"/>
                          <a:sym typeface="Arial"/>
                        </a:rPr>
                        <a:t>50%</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fr-FR" sz="1600" b="1" i="0" u="none" strike="noStrike">
                          <a:solidFill>
                            <a:schemeClr val="dk1"/>
                          </a:solidFill>
                          <a:latin typeface="Arial"/>
                          <a:ea typeface="Arial"/>
                          <a:cs typeface="Arial"/>
                          <a:sym typeface="Arial"/>
                        </a:rPr>
                        <a:t>50%</a:t>
                      </a:r>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endParaRPr sz="1600" b="1"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endParaRPr sz="1600" b="1" i="0" u="none" strike="noStrike">
                        <a:solidFill>
                          <a:schemeClr val="dk1"/>
                        </a:solidFill>
                        <a:latin typeface="Arial"/>
                        <a:ea typeface="Arial"/>
                        <a:cs typeface="Arial"/>
                        <a:sym typeface="Arial"/>
                      </a:endParaRPr>
                    </a:p>
                    <a:p>
                      <a:pPr marL="0" marR="0" lvl="0" indent="0" algn="ctr" rtl="0">
                        <a:spcBef>
                          <a:spcPts val="0"/>
                        </a:spcBef>
                        <a:spcAft>
                          <a:spcPts val="0"/>
                        </a:spcAft>
                        <a:buNone/>
                      </a:pPr>
                      <a:endParaRPr sz="1600" b="1"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600" b="1" i="0" u="none" strike="noStrike">
                        <a:solidFill>
                          <a:schemeClr val="dk1"/>
                        </a:solidFill>
                        <a:latin typeface="Arial"/>
                        <a:ea typeface="Arial"/>
                        <a:cs typeface="Arial"/>
                        <a:sym typeface="Arial"/>
                      </a:endParaRPr>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600" b="1" i="0" u="none" strike="noStrike" dirty="0">
                          <a:solidFill>
                            <a:schemeClr val="dk1"/>
                          </a:solidFill>
                          <a:latin typeface="Arial"/>
                          <a:ea typeface="Arial"/>
                          <a:cs typeface="Arial"/>
                          <a:sym typeface="Arial"/>
                        </a:rPr>
                        <a:t>50%</a:t>
                      </a:r>
                      <a:endParaRPr dirty="0"/>
                    </a:p>
                  </a:txBody>
                  <a:tcPr marL="5700" marR="5700" marT="440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extLst>
                  <a:ext uri="{0D108BD9-81ED-4DB2-BD59-A6C34878D82A}">
                    <a16:rowId xmlns:a16="http://schemas.microsoft.com/office/drawing/2014/main" val="10013"/>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1" name="Google Shape;461;p57"/>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400" dirty="0">
                <a:latin typeface="Franklin Gothic Medium" panose="020B0603020102020204" pitchFamily="34" charset="0"/>
              </a:rPr>
              <a:t>Utiliser le retour d'information pour améliorer la qualité des données</a:t>
            </a:r>
            <a:endParaRPr sz="4400" dirty="0">
              <a:latin typeface="Franklin Gothic Medium" panose="020B0603020102020204" pitchFamily="34" charset="0"/>
            </a:endParaRPr>
          </a:p>
        </p:txBody>
      </p:sp>
      <p:sp>
        <p:nvSpPr>
          <p:cNvPr id="463" name="Google Shape;463;p57"/>
          <p:cNvSpPr txBox="1"/>
          <p:nvPr/>
        </p:nvSpPr>
        <p:spPr>
          <a:xfrm>
            <a:off x="838201" y="1481837"/>
            <a:ext cx="10515600" cy="620928"/>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C00000"/>
              </a:buClr>
              <a:buSzPts val="2400"/>
              <a:buFont typeface="Noto Sans Symbols"/>
              <a:buNone/>
            </a:pPr>
            <a:r>
              <a:rPr lang="fr-FR" sz="2400" b="1">
                <a:solidFill>
                  <a:schemeClr val="dk1"/>
                </a:solidFill>
              </a:rPr>
              <a:t>Complétude</a:t>
            </a:r>
            <a:r>
              <a:rPr lang="fr-FR" sz="2400" b="1">
                <a:solidFill>
                  <a:schemeClr val="dk1"/>
                </a:solidFill>
                <a:latin typeface="Arial"/>
                <a:ea typeface="Arial"/>
                <a:cs typeface="Arial"/>
                <a:sym typeface="Arial"/>
              </a:rPr>
              <a:t> des données par site de </a:t>
            </a:r>
            <a:r>
              <a:rPr lang="fr-FR" sz="2400" b="1">
                <a:solidFill>
                  <a:schemeClr val="dk1"/>
                </a:solidFill>
              </a:rPr>
              <a:t>notification</a:t>
            </a:r>
            <a:r>
              <a:rPr lang="fr-FR" sz="2400" b="1">
                <a:solidFill>
                  <a:schemeClr val="dk1"/>
                </a:solidFill>
                <a:latin typeface="Arial"/>
                <a:ea typeface="Arial"/>
                <a:cs typeface="Arial"/>
                <a:sym typeface="Arial"/>
              </a:rPr>
              <a:t>, trimestre 1, 2023</a:t>
            </a:r>
            <a:endParaRPr/>
          </a:p>
        </p:txBody>
      </p:sp>
      <p:sp>
        <p:nvSpPr>
          <p:cNvPr id="464" name="Google Shape;464;p57"/>
          <p:cNvSpPr txBox="1"/>
          <p:nvPr/>
        </p:nvSpPr>
        <p:spPr>
          <a:xfrm>
            <a:off x="9971903" y="2884000"/>
            <a:ext cx="1600200" cy="381000"/>
          </a:xfrm>
          <a:prstGeom prst="rect">
            <a:avLst/>
          </a:prstGeom>
          <a:noFill/>
          <a:ln w="19050"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a:solidFill>
                  <a:schemeClr val="dk1"/>
                </a:solidFill>
                <a:latin typeface="Arial"/>
                <a:ea typeface="Arial"/>
                <a:cs typeface="Arial"/>
                <a:sym typeface="Arial"/>
              </a:rPr>
              <a:t>Objectif = 80</a:t>
            </a:r>
            <a:endParaRPr/>
          </a:p>
        </p:txBody>
      </p:sp>
      <p:graphicFrame>
        <p:nvGraphicFramePr>
          <p:cNvPr id="2" name="Object 6">
            <a:extLst>
              <a:ext uri="{FF2B5EF4-FFF2-40B4-BE49-F238E27FC236}">
                <a16:creationId xmlns:a16="http://schemas.microsoft.com/office/drawing/2014/main" id="{E750D12B-9274-F2A2-AD64-D13E29755B33}"/>
              </a:ext>
            </a:extLst>
          </p:cNvPr>
          <p:cNvGraphicFramePr>
            <a:graphicFrameLocks noChangeAspect="1"/>
          </p:cNvGraphicFramePr>
          <p:nvPr>
            <p:extLst>
              <p:ext uri="{D42A27DB-BD31-4B8C-83A1-F6EECF244321}">
                <p14:modId xmlns:p14="http://schemas.microsoft.com/office/powerpoint/2010/main" val="1873570212"/>
              </p:ext>
            </p:extLst>
          </p:nvPr>
        </p:nvGraphicFramePr>
        <p:xfrm>
          <a:off x="1742302" y="1481837"/>
          <a:ext cx="8229600" cy="4916040"/>
        </p:xfrm>
        <a:graphic>
          <a:graphicData uri="http://schemas.openxmlformats.org/drawingml/2006/chart">
            <c:chart xmlns:c="http://schemas.openxmlformats.org/drawingml/2006/chart" xmlns:r="http://schemas.openxmlformats.org/officeDocument/2006/relationships" r:id="rId3"/>
          </a:graphicData>
        </a:graphic>
      </p:graphicFrame>
      <p:sp>
        <p:nvSpPr>
          <p:cNvPr id="465" name="Google Shape;465;p57"/>
          <p:cNvSpPr txBox="1"/>
          <p:nvPr/>
        </p:nvSpPr>
        <p:spPr>
          <a:xfrm rot="-5400000">
            <a:off x="7518893" y="5861964"/>
            <a:ext cx="1340934" cy="369332"/>
          </a:xfrm>
          <a:prstGeom prst="rect">
            <a:avLst/>
          </a:prstGeom>
          <a:solidFill>
            <a:schemeClr val="bg1"/>
          </a:solid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1800" b="1" dirty="0">
                <a:solidFill>
                  <a:schemeClr val="dk1"/>
                </a:solidFill>
                <a:latin typeface="Arial"/>
                <a:ea typeface="Arial"/>
                <a:cs typeface="Arial"/>
                <a:sym typeface="Arial"/>
              </a:rPr>
              <a:t>Clinique X</a:t>
            </a:r>
            <a:endParaRP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0"/>
        <p:cNvGrpSpPr/>
        <p:nvPr/>
      </p:nvGrpSpPr>
      <p:grpSpPr>
        <a:xfrm>
          <a:off x="0" y="0"/>
          <a:ext cx="0" cy="0"/>
          <a:chOff x="0" y="0"/>
          <a:chExt cx="0" cy="0"/>
        </a:xfrm>
      </p:grpSpPr>
      <p:sp>
        <p:nvSpPr>
          <p:cNvPr id="471" name="Google Shape;471;p58"/>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400" dirty="0">
                <a:latin typeface="Franklin Gothic Medium" panose="020B0603020102020204" pitchFamily="34" charset="0"/>
              </a:rPr>
              <a:t>Retour d'information constructif sur </a:t>
            </a:r>
            <a:r>
              <a:rPr lang="fr-FR" dirty="0">
                <a:latin typeface="Franklin Gothic Medium" panose="020B0603020102020204" pitchFamily="34" charset="0"/>
              </a:rPr>
              <a:t>les sites qui rapportent</a:t>
            </a:r>
            <a:endParaRPr dirty="0">
              <a:latin typeface="Franklin Gothic Medium" panose="020B0603020102020204" pitchFamily="34" charset="0"/>
            </a:endParaRPr>
          </a:p>
        </p:txBody>
      </p:sp>
      <p:sp>
        <p:nvSpPr>
          <p:cNvPr id="472" name="Google Shape;472;p58"/>
          <p:cNvSpPr/>
          <p:nvPr/>
        </p:nvSpPr>
        <p:spPr>
          <a:xfrm>
            <a:off x="517830" y="1415676"/>
            <a:ext cx="3566161" cy="2129629"/>
          </a:xfrm>
          <a:prstGeom prst="wedgeEllipseCallout">
            <a:avLst>
              <a:gd name="adj1" fmla="val -20833"/>
              <a:gd name="adj2" fmla="val 62500"/>
            </a:avLst>
          </a:prstGeom>
          <a:solidFill>
            <a:schemeClr val="lt1"/>
          </a:solidFill>
          <a:ln w="76200" cap="flat" cmpd="sng">
            <a:solidFill>
              <a:srgbClr val="F7941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2200"/>
              <a:buFont typeface="Arial"/>
              <a:buNone/>
            </a:pPr>
            <a:r>
              <a:rPr lang="fr-FR" sz="2200" i="0" u="none" strike="noStrike" cap="none" dirty="0">
                <a:solidFill>
                  <a:schemeClr val="dk1"/>
                </a:solidFill>
                <a:latin typeface="Arial"/>
                <a:ea typeface="Arial"/>
                <a:cs typeface="Arial"/>
                <a:sym typeface="Arial"/>
              </a:rPr>
              <a:t>Commencer et terminer la conversation par ce qui fonctionne bien</a:t>
            </a:r>
            <a:endParaRPr dirty="0"/>
          </a:p>
        </p:txBody>
      </p:sp>
      <p:sp>
        <p:nvSpPr>
          <p:cNvPr id="473" name="Google Shape;473;p58"/>
          <p:cNvSpPr/>
          <p:nvPr/>
        </p:nvSpPr>
        <p:spPr>
          <a:xfrm>
            <a:off x="4342409" y="1415676"/>
            <a:ext cx="3566160" cy="1843695"/>
          </a:xfrm>
          <a:prstGeom prst="wedgeEllipseCallout">
            <a:avLst>
              <a:gd name="adj1" fmla="val -20833"/>
              <a:gd name="adj2" fmla="val 62500"/>
            </a:avLst>
          </a:prstGeom>
          <a:solidFill>
            <a:schemeClr val="lt1"/>
          </a:solidFill>
          <a:ln w="76200" cap="flat" cmpd="sng">
            <a:solidFill>
              <a:srgbClr val="10964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2200"/>
              <a:buFont typeface="Arial"/>
              <a:buNone/>
            </a:pPr>
            <a:r>
              <a:rPr lang="fr-FR" sz="2200" b="0" i="0" u="none" strike="noStrike" cap="none">
                <a:solidFill>
                  <a:schemeClr val="dk1"/>
                </a:solidFill>
                <a:latin typeface="Arial"/>
                <a:ea typeface="Arial"/>
                <a:cs typeface="Arial"/>
                <a:sym typeface="Arial"/>
              </a:rPr>
              <a:t>Poser des questions pour mieux comprendre les problèmes</a:t>
            </a:r>
            <a:endParaRPr/>
          </a:p>
        </p:txBody>
      </p:sp>
      <p:sp>
        <p:nvSpPr>
          <p:cNvPr id="474" name="Google Shape;474;p58"/>
          <p:cNvSpPr/>
          <p:nvPr/>
        </p:nvSpPr>
        <p:spPr>
          <a:xfrm>
            <a:off x="8108010" y="1415676"/>
            <a:ext cx="3566160" cy="1843695"/>
          </a:xfrm>
          <a:prstGeom prst="wedgeEllipseCallout">
            <a:avLst>
              <a:gd name="adj1" fmla="val -20833"/>
              <a:gd name="adj2" fmla="val 62500"/>
            </a:avLst>
          </a:prstGeom>
          <a:solidFill>
            <a:schemeClr val="lt1"/>
          </a:solidFill>
          <a:ln w="76200" cap="flat" cmpd="sng">
            <a:solidFill>
              <a:srgbClr val="F7941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2200"/>
              <a:buFont typeface="Arial"/>
              <a:buNone/>
            </a:pPr>
            <a:r>
              <a:rPr lang="fr-FR" sz="2200" b="0" i="0" u="none" strike="noStrike" cap="none">
                <a:solidFill>
                  <a:schemeClr val="dk1"/>
                </a:solidFill>
                <a:latin typeface="Arial"/>
                <a:ea typeface="Arial"/>
                <a:cs typeface="Arial"/>
                <a:sym typeface="Arial"/>
              </a:rPr>
              <a:t>Demandez à la personne si elle a des questions à vous poser</a:t>
            </a:r>
            <a:endParaRPr/>
          </a:p>
        </p:txBody>
      </p:sp>
      <p:sp>
        <p:nvSpPr>
          <p:cNvPr id="475" name="Google Shape;475;p58"/>
          <p:cNvSpPr/>
          <p:nvPr/>
        </p:nvSpPr>
        <p:spPr>
          <a:xfrm>
            <a:off x="578815" y="3882591"/>
            <a:ext cx="3566160" cy="2272159"/>
          </a:xfrm>
          <a:prstGeom prst="wedgeEllipseCallout">
            <a:avLst>
              <a:gd name="adj1" fmla="val -20833"/>
              <a:gd name="adj2" fmla="val 62500"/>
            </a:avLst>
          </a:prstGeom>
          <a:solidFill>
            <a:schemeClr val="lt1"/>
          </a:solidFill>
          <a:ln w="76200" cap="flat" cmpd="sng">
            <a:solidFill>
              <a:srgbClr val="10964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2200"/>
              <a:buFont typeface="Arial"/>
              <a:buNone/>
            </a:pPr>
            <a:r>
              <a:rPr lang="fr-FR" sz="2200" b="0" i="0" u="none" strike="noStrike" cap="none" dirty="0">
                <a:solidFill>
                  <a:schemeClr val="dk1"/>
                </a:solidFill>
                <a:latin typeface="Arial"/>
                <a:ea typeface="Arial"/>
                <a:cs typeface="Arial"/>
                <a:sym typeface="Arial"/>
              </a:rPr>
              <a:t>Assurer à tous que l'objectif commun est de trouver des solutions</a:t>
            </a:r>
            <a:endParaRPr dirty="0"/>
          </a:p>
        </p:txBody>
      </p:sp>
      <p:sp>
        <p:nvSpPr>
          <p:cNvPr id="476" name="Google Shape;476;p58"/>
          <p:cNvSpPr/>
          <p:nvPr/>
        </p:nvSpPr>
        <p:spPr>
          <a:xfrm>
            <a:off x="4342409" y="3697733"/>
            <a:ext cx="3419375" cy="2457017"/>
          </a:xfrm>
          <a:prstGeom prst="wedgeEllipseCallout">
            <a:avLst>
              <a:gd name="adj1" fmla="val -20833"/>
              <a:gd name="adj2" fmla="val 62500"/>
            </a:avLst>
          </a:prstGeom>
          <a:solidFill>
            <a:schemeClr val="lt1"/>
          </a:solidFill>
          <a:ln w="76200" cap="flat" cmpd="sng">
            <a:solidFill>
              <a:srgbClr val="F7941D"/>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2200"/>
              <a:buFont typeface="Arial"/>
              <a:buNone/>
            </a:pPr>
            <a:r>
              <a:rPr lang="fr-FR" sz="2200" b="0" i="0" u="none" strike="noStrike" cap="none" dirty="0">
                <a:solidFill>
                  <a:schemeClr val="dk1"/>
                </a:solidFill>
                <a:latin typeface="Arial"/>
                <a:ea typeface="Arial"/>
                <a:cs typeface="Arial"/>
                <a:sym typeface="Arial"/>
              </a:rPr>
              <a:t>Expliquer les besoins en données de manière spécifique et précise</a:t>
            </a:r>
            <a:endParaRPr dirty="0"/>
          </a:p>
        </p:txBody>
      </p:sp>
      <p:sp>
        <p:nvSpPr>
          <p:cNvPr id="477" name="Google Shape;477;p58"/>
          <p:cNvSpPr/>
          <p:nvPr/>
        </p:nvSpPr>
        <p:spPr>
          <a:xfrm>
            <a:off x="8108010" y="3687835"/>
            <a:ext cx="3566160" cy="2466915"/>
          </a:xfrm>
          <a:prstGeom prst="wedgeEllipseCallout">
            <a:avLst>
              <a:gd name="adj1" fmla="val -20833"/>
              <a:gd name="adj2" fmla="val 62500"/>
            </a:avLst>
          </a:prstGeom>
          <a:solidFill>
            <a:schemeClr val="lt1"/>
          </a:solidFill>
          <a:ln w="76200" cap="flat" cmpd="sng">
            <a:solidFill>
              <a:srgbClr val="10964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2000"/>
              <a:buFont typeface="Arial"/>
              <a:buNone/>
            </a:pPr>
            <a:r>
              <a:rPr lang="fr-FR" sz="2200" b="0" i="0" u="none" strike="noStrike" cap="none" dirty="0">
                <a:solidFill>
                  <a:schemeClr val="dk1"/>
                </a:solidFill>
                <a:sym typeface="Arial"/>
              </a:rPr>
              <a:t>Demandez comment vous pouvez contribuer à garantir l'actualité et la qualité des données</a:t>
            </a:r>
            <a:endParaRPr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7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7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4" name="Google Shape;484;p5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400" dirty="0">
                <a:latin typeface="Franklin Gothic Medium" panose="020B0603020102020204" pitchFamily="34" charset="0"/>
              </a:rPr>
              <a:t>Le retour d'information fonctionne !</a:t>
            </a:r>
            <a:endParaRPr sz="4400" dirty="0">
              <a:latin typeface="Franklin Gothic Medium" panose="020B0603020102020204" pitchFamily="34" charset="0"/>
            </a:endParaRPr>
          </a:p>
        </p:txBody>
      </p:sp>
      <p:sp>
        <p:nvSpPr>
          <p:cNvPr id="485" name="Google Shape;485;p59"/>
          <p:cNvSpPr txBox="1"/>
          <p:nvPr/>
        </p:nvSpPr>
        <p:spPr>
          <a:xfrm>
            <a:off x="10020252" y="2481607"/>
            <a:ext cx="1614286" cy="947393"/>
          </a:xfrm>
          <a:prstGeom prst="rect">
            <a:avLst/>
          </a:prstGeom>
          <a:noFill/>
          <a:ln w="19050" cap="flat" cmpd="sng">
            <a:solidFill>
              <a:srgbClr val="0065A4"/>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fr-FR" sz="1800" b="1" i="0" u="none" strike="noStrike" cap="none">
                <a:solidFill>
                  <a:srgbClr val="000000"/>
                </a:solidFill>
                <a:latin typeface="Arial"/>
                <a:ea typeface="Arial"/>
                <a:cs typeface="Arial"/>
                <a:sym typeface="Arial"/>
              </a:rPr>
              <a:t>Nouvel objectif = 95% !</a:t>
            </a:r>
            <a:endParaRPr/>
          </a:p>
        </p:txBody>
      </p:sp>
      <p:sp>
        <p:nvSpPr>
          <p:cNvPr id="489" name="Google Shape;489;p59"/>
          <p:cNvSpPr txBox="1"/>
          <p:nvPr/>
        </p:nvSpPr>
        <p:spPr>
          <a:xfrm>
            <a:off x="838201" y="1481837"/>
            <a:ext cx="10515600" cy="620928"/>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C00000"/>
              </a:buClr>
              <a:buSzPts val="2400"/>
              <a:buFont typeface="Noto Sans Symbols"/>
              <a:buNone/>
            </a:pPr>
            <a:r>
              <a:rPr lang="fr-FR" sz="2400" b="1">
                <a:solidFill>
                  <a:schemeClr val="dk1"/>
                </a:solidFill>
              </a:rPr>
              <a:t>Complétude</a:t>
            </a:r>
            <a:r>
              <a:rPr lang="fr-FR" sz="2400" b="1">
                <a:solidFill>
                  <a:schemeClr val="dk1"/>
                </a:solidFill>
                <a:latin typeface="Arial"/>
                <a:ea typeface="Arial"/>
                <a:cs typeface="Arial"/>
                <a:sym typeface="Arial"/>
              </a:rPr>
              <a:t> des données par site de </a:t>
            </a:r>
            <a:r>
              <a:rPr lang="fr-FR" sz="2400" b="1">
                <a:solidFill>
                  <a:schemeClr val="dk1"/>
                </a:solidFill>
              </a:rPr>
              <a:t>notification</a:t>
            </a:r>
            <a:r>
              <a:rPr lang="fr-FR" sz="2400" b="1">
                <a:solidFill>
                  <a:schemeClr val="dk1"/>
                </a:solidFill>
                <a:latin typeface="Arial"/>
                <a:ea typeface="Arial"/>
                <a:cs typeface="Arial"/>
                <a:sym typeface="Arial"/>
              </a:rPr>
              <a:t>, trimestre 3, 2023</a:t>
            </a:r>
            <a:endParaRPr/>
          </a:p>
        </p:txBody>
      </p:sp>
      <p:graphicFrame>
        <p:nvGraphicFramePr>
          <p:cNvPr id="3" name="Object 4">
            <a:extLst>
              <a:ext uri="{FF2B5EF4-FFF2-40B4-BE49-F238E27FC236}">
                <a16:creationId xmlns:a16="http://schemas.microsoft.com/office/drawing/2014/main" id="{14F4AF84-FF5A-9D56-1C9E-FB3648FF1B95}"/>
              </a:ext>
            </a:extLst>
          </p:cNvPr>
          <p:cNvGraphicFramePr>
            <a:graphicFrameLocks noChangeAspect="1"/>
          </p:cNvGraphicFramePr>
          <p:nvPr>
            <p:extLst>
              <p:ext uri="{D42A27DB-BD31-4B8C-83A1-F6EECF244321}">
                <p14:modId xmlns:p14="http://schemas.microsoft.com/office/powerpoint/2010/main" val="2437083661"/>
              </p:ext>
            </p:extLst>
          </p:nvPr>
        </p:nvGraphicFramePr>
        <p:xfrm>
          <a:off x="1607027" y="1481837"/>
          <a:ext cx="8423203" cy="4786800"/>
        </p:xfrm>
        <a:graphic>
          <a:graphicData uri="http://schemas.openxmlformats.org/drawingml/2006/chart">
            <c:chart xmlns:c="http://schemas.openxmlformats.org/drawingml/2006/chart" xmlns:r="http://schemas.openxmlformats.org/officeDocument/2006/relationships" r:id="rId3"/>
          </a:graphicData>
        </a:graphic>
      </p:graphicFrame>
      <p:sp>
        <p:nvSpPr>
          <p:cNvPr id="488" name="Google Shape;488;p59"/>
          <p:cNvSpPr txBox="1"/>
          <p:nvPr/>
        </p:nvSpPr>
        <p:spPr>
          <a:xfrm rot="-5400000">
            <a:off x="7556346" y="5843673"/>
            <a:ext cx="1362155" cy="323125"/>
          </a:xfrm>
          <a:prstGeom prst="rect">
            <a:avLst/>
          </a:prstGeom>
          <a:solidFill>
            <a:schemeClr val="bg1"/>
          </a:solidFill>
          <a:ln>
            <a:noFill/>
          </a:ln>
        </p:spPr>
        <p:txBody>
          <a:bodyPr spcFirstLastPara="1" wrap="square" lIns="91425" tIns="45700" rIns="91425" bIns="45700" anchor="ctr" anchorCtr="0">
            <a:spAutoFit/>
          </a:bodyPr>
          <a:lstStyle/>
          <a:p>
            <a:pPr marL="0" marR="0" lvl="0" indent="0" algn="r" rtl="0">
              <a:spcBef>
                <a:spcPts val="0"/>
              </a:spcBef>
              <a:spcAft>
                <a:spcPts val="0"/>
              </a:spcAft>
              <a:buNone/>
            </a:pPr>
            <a:r>
              <a:rPr lang="fr-FR" sz="1500" b="1" dirty="0">
                <a:solidFill>
                  <a:schemeClr val="dk1"/>
                </a:solidFill>
                <a:latin typeface="Arial"/>
                <a:ea typeface="Arial"/>
                <a:cs typeface="Arial"/>
                <a:sym typeface="Arial"/>
              </a:rPr>
              <a:t>Clinique X</a:t>
            </a:r>
            <a:endParaRPr sz="1500" dirty="0"/>
          </a:p>
        </p:txBody>
      </p:sp>
      <p:cxnSp>
        <p:nvCxnSpPr>
          <p:cNvPr id="4" name="Straight Connector 3">
            <a:extLst>
              <a:ext uri="{FF2B5EF4-FFF2-40B4-BE49-F238E27FC236}">
                <a16:creationId xmlns:a16="http://schemas.microsoft.com/office/drawing/2014/main" id="{E4FD45F0-B9CF-29A8-26EC-2601DB077E50}"/>
              </a:ext>
            </a:extLst>
          </p:cNvPr>
          <p:cNvCxnSpPr/>
          <p:nvPr/>
        </p:nvCxnSpPr>
        <p:spPr>
          <a:xfrm>
            <a:off x="2607242" y="3031231"/>
            <a:ext cx="7162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94"/>
        <p:cNvGrpSpPr/>
        <p:nvPr/>
      </p:nvGrpSpPr>
      <p:grpSpPr>
        <a:xfrm>
          <a:off x="0" y="0"/>
          <a:ext cx="0" cy="0"/>
          <a:chOff x="0" y="0"/>
          <a:chExt cx="0" cy="0"/>
        </a:xfrm>
      </p:grpSpPr>
      <p:sp>
        <p:nvSpPr>
          <p:cNvPr id="495" name="Google Shape;495;p60"/>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lvl="0"/>
            <a:r>
              <a:rPr lang="fr-FR" dirty="0">
                <a:latin typeface="Franklin Gothic Medium" panose="020B0603020102020204" pitchFamily="34" charset="0"/>
              </a:rPr>
              <a:t>Impact du </a:t>
            </a:r>
            <a:r>
              <a:rPr lang="fr-FR" sz="4400" dirty="0">
                <a:latin typeface="Franklin Gothic Medium" panose="020B0603020102020204" pitchFamily="34" charset="0"/>
              </a:rPr>
              <a:t>FETP-PL </a:t>
            </a:r>
            <a:r>
              <a:rPr lang="en-US" altLang="en-US" sz="4400" dirty="0">
                <a:cs typeface="Arial" panose="020B0604020202020204" pitchFamily="34" charset="0"/>
              </a:rPr>
              <a:t>—</a:t>
            </a:r>
            <a:r>
              <a:rPr lang="fr-FR" sz="4400" dirty="0">
                <a:latin typeface="Franklin Gothic Medium" panose="020B0603020102020204" pitchFamily="34" charset="0"/>
              </a:rPr>
              <a:t> </a:t>
            </a:r>
            <a:br>
              <a:rPr lang="fr-FR" sz="4400" dirty="0">
                <a:latin typeface="Franklin Gothic Medium" panose="020B0603020102020204" pitchFamily="34" charset="0"/>
              </a:rPr>
            </a:br>
            <a:r>
              <a:rPr lang="fr-FR" sz="4400" dirty="0">
                <a:latin typeface="Franklin Gothic Medium" panose="020B0603020102020204" pitchFamily="34" charset="0"/>
              </a:rPr>
              <a:t>Rapports </a:t>
            </a:r>
            <a:r>
              <a:rPr lang="fr-FR" dirty="0">
                <a:latin typeface="Franklin Gothic Medium" panose="020B0603020102020204" pitchFamily="34" charset="0"/>
              </a:rPr>
              <a:t>ponctuels du Bénin </a:t>
            </a:r>
            <a:r>
              <a:rPr lang="fr-FR" sz="4400" dirty="0">
                <a:latin typeface="Franklin Gothic Medium" panose="020B0603020102020204" pitchFamily="34" charset="0"/>
              </a:rPr>
              <a:t>: 37%</a:t>
            </a:r>
            <a:endParaRPr sz="4400" dirty="0">
              <a:latin typeface="Franklin Gothic Medium" panose="020B0603020102020204" pitchFamily="34" charset="0"/>
            </a:endParaRPr>
          </a:p>
        </p:txBody>
      </p:sp>
      <p:graphicFrame>
        <p:nvGraphicFramePr>
          <p:cNvPr id="496" name="Google Shape;496;p60"/>
          <p:cNvGraphicFramePr/>
          <p:nvPr>
            <p:extLst>
              <p:ext uri="{D42A27DB-BD31-4B8C-83A1-F6EECF244321}">
                <p14:modId xmlns:p14="http://schemas.microsoft.com/office/powerpoint/2010/main" val="3749629759"/>
              </p:ext>
            </p:extLst>
          </p:nvPr>
        </p:nvGraphicFramePr>
        <p:xfrm>
          <a:off x="838200" y="1367256"/>
          <a:ext cx="10515575" cy="4761825"/>
        </p:xfrm>
        <a:graphic>
          <a:graphicData uri="http://schemas.openxmlformats.org/drawingml/2006/table">
            <a:tbl>
              <a:tblPr>
                <a:noFill/>
                <a:tableStyleId>{89CFAC82-779D-45D3-8B2B-D7F46500359C}</a:tableStyleId>
              </a:tblPr>
              <a:tblGrid>
                <a:gridCol w="219075">
                  <a:extLst>
                    <a:ext uri="{9D8B030D-6E8A-4147-A177-3AD203B41FA5}">
                      <a16:colId xmlns:a16="http://schemas.microsoft.com/office/drawing/2014/main" val="20000"/>
                    </a:ext>
                  </a:extLst>
                </a:gridCol>
                <a:gridCol w="1884450">
                  <a:extLst>
                    <a:ext uri="{9D8B030D-6E8A-4147-A177-3AD203B41FA5}">
                      <a16:colId xmlns:a16="http://schemas.microsoft.com/office/drawing/2014/main" val="20001"/>
                    </a:ext>
                  </a:extLst>
                </a:gridCol>
                <a:gridCol w="673450">
                  <a:extLst>
                    <a:ext uri="{9D8B030D-6E8A-4147-A177-3AD203B41FA5}">
                      <a16:colId xmlns:a16="http://schemas.microsoft.com/office/drawing/2014/main" val="20002"/>
                    </a:ext>
                  </a:extLst>
                </a:gridCol>
                <a:gridCol w="839775">
                  <a:extLst>
                    <a:ext uri="{9D8B030D-6E8A-4147-A177-3AD203B41FA5}">
                      <a16:colId xmlns:a16="http://schemas.microsoft.com/office/drawing/2014/main" val="20003"/>
                    </a:ext>
                  </a:extLst>
                </a:gridCol>
                <a:gridCol w="673450">
                  <a:extLst>
                    <a:ext uri="{9D8B030D-6E8A-4147-A177-3AD203B41FA5}">
                      <a16:colId xmlns:a16="http://schemas.microsoft.com/office/drawing/2014/main" val="20004"/>
                    </a:ext>
                  </a:extLst>
                </a:gridCol>
                <a:gridCol w="673450">
                  <a:extLst>
                    <a:ext uri="{9D8B030D-6E8A-4147-A177-3AD203B41FA5}">
                      <a16:colId xmlns:a16="http://schemas.microsoft.com/office/drawing/2014/main" val="20005"/>
                    </a:ext>
                  </a:extLst>
                </a:gridCol>
                <a:gridCol w="673450">
                  <a:extLst>
                    <a:ext uri="{9D8B030D-6E8A-4147-A177-3AD203B41FA5}">
                      <a16:colId xmlns:a16="http://schemas.microsoft.com/office/drawing/2014/main" val="20006"/>
                    </a:ext>
                  </a:extLst>
                </a:gridCol>
                <a:gridCol w="671425">
                  <a:extLst>
                    <a:ext uri="{9D8B030D-6E8A-4147-A177-3AD203B41FA5}">
                      <a16:colId xmlns:a16="http://schemas.microsoft.com/office/drawing/2014/main" val="20007"/>
                    </a:ext>
                  </a:extLst>
                </a:gridCol>
                <a:gridCol w="673450">
                  <a:extLst>
                    <a:ext uri="{9D8B030D-6E8A-4147-A177-3AD203B41FA5}">
                      <a16:colId xmlns:a16="http://schemas.microsoft.com/office/drawing/2014/main" val="20008"/>
                    </a:ext>
                  </a:extLst>
                </a:gridCol>
                <a:gridCol w="673450">
                  <a:extLst>
                    <a:ext uri="{9D8B030D-6E8A-4147-A177-3AD203B41FA5}">
                      <a16:colId xmlns:a16="http://schemas.microsoft.com/office/drawing/2014/main" val="20009"/>
                    </a:ext>
                  </a:extLst>
                </a:gridCol>
                <a:gridCol w="841825">
                  <a:extLst>
                    <a:ext uri="{9D8B030D-6E8A-4147-A177-3AD203B41FA5}">
                      <a16:colId xmlns:a16="http://schemas.microsoft.com/office/drawing/2014/main" val="20010"/>
                    </a:ext>
                  </a:extLst>
                </a:gridCol>
                <a:gridCol w="671425">
                  <a:extLst>
                    <a:ext uri="{9D8B030D-6E8A-4147-A177-3AD203B41FA5}">
                      <a16:colId xmlns:a16="http://schemas.microsoft.com/office/drawing/2014/main" val="20011"/>
                    </a:ext>
                  </a:extLst>
                </a:gridCol>
                <a:gridCol w="673450">
                  <a:extLst>
                    <a:ext uri="{9D8B030D-6E8A-4147-A177-3AD203B41FA5}">
                      <a16:colId xmlns:a16="http://schemas.microsoft.com/office/drawing/2014/main" val="20012"/>
                    </a:ext>
                  </a:extLst>
                </a:gridCol>
                <a:gridCol w="673450">
                  <a:extLst>
                    <a:ext uri="{9D8B030D-6E8A-4147-A177-3AD203B41FA5}">
                      <a16:colId xmlns:a16="http://schemas.microsoft.com/office/drawing/2014/main" val="20013"/>
                    </a:ext>
                  </a:extLst>
                </a:gridCol>
              </a:tblGrid>
              <a:tr h="315925">
                <a:tc gridSpan="14">
                  <a:txBody>
                    <a:bodyPr/>
                    <a:lstStyle/>
                    <a:p>
                      <a:pPr marL="0" marR="0" lvl="0" indent="0" algn="ctr" rtl="0">
                        <a:lnSpc>
                          <a:spcPct val="100000"/>
                        </a:lnSpc>
                        <a:spcBef>
                          <a:spcPts val="0"/>
                        </a:spcBef>
                        <a:spcAft>
                          <a:spcPts val="0"/>
                        </a:spcAft>
                        <a:buClr>
                          <a:schemeClr val="dk1"/>
                        </a:buClr>
                        <a:buSzPts val="1600"/>
                        <a:buFont typeface="Arial"/>
                        <a:buNone/>
                      </a:pPr>
                      <a:r>
                        <a:rPr lang="fr-FR" sz="1600" b="1" i="0" u="none" strike="noStrike" cap="none">
                          <a:solidFill>
                            <a:schemeClr val="dk1"/>
                          </a:solidFill>
                          <a:latin typeface="Arial"/>
                          <a:ea typeface="Arial"/>
                          <a:cs typeface="Arial"/>
                          <a:sym typeface="Arial"/>
                        </a:rPr>
                        <a:t>Pourcentage d'établissements ayant présenté un rapport </a:t>
                      </a:r>
                      <a:r>
                        <a:rPr lang="fr-FR" sz="1600" b="1">
                          <a:solidFill>
                            <a:schemeClr val="dk1"/>
                          </a:solidFill>
                        </a:rPr>
                        <a:t>à temps</a:t>
                      </a:r>
                      <a:r>
                        <a:rPr lang="fr-FR" sz="1600" b="1" i="0" u="none" strike="noStrike" cap="none">
                          <a:solidFill>
                            <a:schemeClr val="dk1"/>
                          </a:solidFill>
                          <a:latin typeface="Arial"/>
                          <a:ea typeface="Arial"/>
                          <a:cs typeface="Arial"/>
                          <a:sym typeface="Arial"/>
                        </a:rPr>
                        <a:t>, par district - Bénin</a:t>
                      </a:r>
                      <a:endParaRPr/>
                    </a:p>
                  </a:txBody>
                  <a:tcPr marL="5700" marR="5700" marT="440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408900">
                <a:tc>
                  <a:txBody>
                    <a:bodyPr/>
                    <a:lstStyle/>
                    <a:p>
                      <a:pPr marL="0" marR="0" lvl="0" indent="0" algn="l" rtl="0">
                        <a:lnSpc>
                          <a:spcPct val="100000"/>
                        </a:lnSpc>
                        <a:spcBef>
                          <a:spcPts val="0"/>
                        </a:spcBef>
                        <a:spcAft>
                          <a:spcPts val="0"/>
                        </a:spcAft>
                        <a:buClr>
                          <a:schemeClr val="dk1"/>
                        </a:buClr>
                        <a:buSzPts val="800"/>
                        <a:buFont typeface="Arial"/>
                        <a:buNone/>
                      </a:pPr>
                      <a:r>
                        <a:rPr lang="fr-FR" sz="800" b="0" i="0" u="none" strike="noStrike" cap="none" dirty="0">
                          <a:solidFill>
                            <a:schemeClr val="dk1"/>
                          </a:solidFill>
                          <a:latin typeface="Arial"/>
                          <a:ea typeface="Arial"/>
                          <a:cs typeface="Arial"/>
                          <a:sym typeface="Arial"/>
                        </a:rPr>
                        <a:t> </a:t>
                      </a:r>
                      <a:endParaRPr dirty="0"/>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800"/>
                        <a:buFont typeface="Arial"/>
                        <a:buNone/>
                      </a:pPr>
                      <a:r>
                        <a:rPr lang="fr-FR" sz="800" b="1" i="0" u="none" strike="noStrike" cap="none" dirty="0">
                          <a:solidFill>
                            <a:schemeClr val="dk1"/>
                          </a:solidFill>
                          <a:latin typeface="Arial"/>
                          <a:ea typeface="Arial"/>
                          <a:cs typeface="Arial"/>
                          <a:sym typeface="Arial"/>
                        </a:rPr>
                        <a:t> </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800"/>
                        <a:buFont typeface="Arial"/>
                        <a:buNone/>
                      </a:pPr>
                      <a:r>
                        <a:rPr lang="fr-FR" sz="800" b="1" i="0" u="none" strike="noStrike" cap="none" dirty="0">
                          <a:solidFill>
                            <a:schemeClr val="dk1"/>
                          </a:solidFill>
                          <a:latin typeface="Arial"/>
                          <a:ea typeface="Arial"/>
                          <a:cs typeface="Arial"/>
                          <a:sym typeface="Arial"/>
                        </a:rPr>
                        <a:t> </a:t>
                      </a:r>
                      <a:endParaRPr dirty="0"/>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100"/>
                        <a:buFont typeface="Arial"/>
                        <a:buNone/>
                      </a:pPr>
                      <a:r>
                        <a:rPr lang="fr-FR" sz="1100" b="1" i="0" u="none" strike="noStrike" cap="none" dirty="0">
                          <a:solidFill>
                            <a:schemeClr val="dk1"/>
                          </a:solidFill>
                          <a:latin typeface="Arial"/>
                          <a:ea typeface="Arial"/>
                          <a:cs typeface="Arial"/>
                          <a:sym typeface="Arial"/>
                        </a:rPr>
                        <a:t>Atelier</a:t>
                      </a:r>
                    </a:p>
                    <a:p>
                      <a:pPr marL="0" marR="0" lvl="0" indent="0" algn="ctr" rtl="0">
                        <a:lnSpc>
                          <a:spcPct val="100000"/>
                        </a:lnSpc>
                        <a:spcBef>
                          <a:spcPts val="0"/>
                        </a:spcBef>
                        <a:spcAft>
                          <a:spcPts val="0"/>
                        </a:spcAft>
                        <a:buClr>
                          <a:schemeClr val="dk1"/>
                        </a:buClr>
                        <a:buSzPts val="1100"/>
                        <a:buFont typeface="Arial"/>
                        <a:buNone/>
                      </a:pPr>
                      <a:r>
                        <a:rPr lang="fr-FR" sz="1100" b="1" i="0" u="none" strike="noStrike" cap="none" dirty="0">
                          <a:solidFill>
                            <a:schemeClr val="dk1"/>
                          </a:solidFill>
                          <a:latin typeface="Arial"/>
                          <a:ea typeface="Arial"/>
                          <a:cs typeface="Arial"/>
                          <a:sym typeface="Arial"/>
                        </a:rPr>
                        <a:t>1 </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EBF7"/>
                    </a:solidFill>
                  </a:tcPr>
                </a:tc>
                <a:tc gridSpan="6">
                  <a:txBody>
                    <a:bodyPr/>
                    <a:lstStyle/>
                    <a:p>
                      <a:pPr marL="0" marR="0" lvl="0" indent="0" algn="ctr" rtl="0">
                        <a:lnSpc>
                          <a:spcPct val="100000"/>
                        </a:lnSpc>
                        <a:spcBef>
                          <a:spcPts val="0"/>
                        </a:spcBef>
                        <a:spcAft>
                          <a:spcPts val="0"/>
                        </a:spcAft>
                        <a:buClr>
                          <a:schemeClr val="dk1"/>
                        </a:buClr>
                        <a:buSzPts val="1100"/>
                        <a:buFont typeface="Arial"/>
                        <a:buNone/>
                      </a:pPr>
                      <a:r>
                        <a:rPr lang="fr-FR" sz="1100" b="1" i="0" u="none" strike="noStrike" cap="none" dirty="0">
                          <a:solidFill>
                            <a:schemeClr val="dk1"/>
                          </a:solidFill>
                          <a:latin typeface="Arial"/>
                          <a:ea typeface="Arial"/>
                          <a:cs typeface="Arial"/>
                          <a:sym typeface="Arial"/>
                        </a:rPr>
                        <a:t>Travail de terrain 1</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4C6E7"/>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a:txBody>
                    <a:bodyPr/>
                    <a:lstStyle/>
                    <a:p>
                      <a:pPr marL="0" marR="0" lvl="0" indent="0" algn="ctr" rtl="0">
                        <a:lnSpc>
                          <a:spcPct val="100000"/>
                        </a:lnSpc>
                        <a:spcBef>
                          <a:spcPts val="0"/>
                        </a:spcBef>
                        <a:spcAft>
                          <a:spcPts val="0"/>
                        </a:spcAft>
                        <a:buClr>
                          <a:schemeClr val="dk1"/>
                        </a:buClr>
                        <a:buSzPts val="1100"/>
                        <a:buFont typeface="Arial"/>
                        <a:buNone/>
                      </a:pPr>
                      <a:r>
                        <a:rPr lang="fr-FR" sz="1100" b="1" i="0" u="none" strike="noStrike" cap="none" dirty="0">
                          <a:solidFill>
                            <a:schemeClr val="dk1"/>
                          </a:solidFill>
                          <a:latin typeface="Arial"/>
                          <a:ea typeface="Arial"/>
                          <a:cs typeface="Arial"/>
                          <a:sym typeface="Arial"/>
                        </a:rPr>
                        <a:t>Atelier </a:t>
                      </a:r>
                    </a:p>
                    <a:p>
                      <a:pPr marL="0" marR="0" lvl="0" indent="0" algn="ctr" rtl="0">
                        <a:lnSpc>
                          <a:spcPct val="100000"/>
                        </a:lnSpc>
                        <a:spcBef>
                          <a:spcPts val="0"/>
                        </a:spcBef>
                        <a:spcAft>
                          <a:spcPts val="0"/>
                        </a:spcAft>
                        <a:buClr>
                          <a:schemeClr val="dk1"/>
                        </a:buClr>
                        <a:buSzPts val="1100"/>
                        <a:buFont typeface="Arial"/>
                        <a:buNone/>
                      </a:pPr>
                      <a:r>
                        <a:rPr lang="fr-FR" sz="1100" b="1" i="0" u="none" strike="noStrike" cap="none" dirty="0">
                          <a:solidFill>
                            <a:schemeClr val="dk1"/>
                          </a:solidFill>
                          <a:latin typeface="Arial"/>
                          <a:ea typeface="Arial"/>
                          <a:cs typeface="Arial"/>
                          <a:sym typeface="Arial"/>
                        </a:rPr>
                        <a:t>2</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EBF7"/>
                    </a:solidFill>
                  </a:tcPr>
                </a:tc>
                <a:tc gridSpan="3">
                  <a:txBody>
                    <a:bodyPr/>
                    <a:lstStyle/>
                    <a:p>
                      <a:pPr marL="0" marR="0" lvl="0" indent="0" algn="ctr" rtl="0">
                        <a:lnSpc>
                          <a:spcPct val="100000"/>
                        </a:lnSpc>
                        <a:spcBef>
                          <a:spcPts val="0"/>
                        </a:spcBef>
                        <a:spcAft>
                          <a:spcPts val="0"/>
                        </a:spcAft>
                        <a:buClr>
                          <a:schemeClr val="dk1"/>
                        </a:buClr>
                        <a:buSzPts val="1100"/>
                        <a:buFont typeface="Arial"/>
                        <a:buNone/>
                      </a:pPr>
                      <a:r>
                        <a:rPr lang="fr-FR" sz="1100" b="1" i="0" u="none" strike="noStrike" cap="none" dirty="0">
                          <a:solidFill>
                            <a:schemeClr val="dk1"/>
                          </a:solidFill>
                          <a:latin typeface="Arial"/>
                          <a:ea typeface="Arial"/>
                          <a:cs typeface="Arial"/>
                          <a:sym typeface="Arial"/>
                        </a:rPr>
                        <a:t>Travail de terrain 2</a:t>
                      </a:r>
                      <a:endParaRPr dirty="0"/>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4C6E7"/>
                    </a:solidFill>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1"/>
                  </a:ext>
                </a:extLst>
              </a:tr>
              <a:tr h="158750">
                <a:tc>
                  <a:txBody>
                    <a:bodyPr/>
                    <a:lstStyle/>
                    <a:p>
                      <a:pPr marL="0" marR="0" lvl="0" indent="0" algn="l" rtl="0">
                        <a:lnSpc>
                          <a:spcPct val="100000"/>
                        </a:lnSpc>
                        <a:spcBef>
                          <a:spcPts val="0"/>
                        </a:spcBef>
                        <a:spcAft>
                          <a:spcPts val="0"/>
                        </a:spcAft>
                        <a:buClr>
                          <a:schemeClr val="dk1"/>
                        </a:buClr>
                        <a:buSzPts val="1050"/>
                        <a:buFont typeface="Arial"/>
                        <a:buNone/>
                      </a:pPr>
                      <a:endParaRPr sz="1050" b="0" i="0" u="none" strike="noStrike" cap="none">
                        <a:solidFill>
                          <a:schemeClr val="dk1"/>
                        </a:solidFill>
                        <a:latin typeface="Arial"/>
                        <a:ea typeface="Arial"/>
                        <a:cs typeface="Arial"/>
                        <a:sym typeface="Arial"/>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Districts</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S 25</a:t>
                      </a:r>
                      <a:endParaRPr dirty="0"/>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S 26</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S 27</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S 28</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S 29</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S 30</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S 31</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 S 32</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S 33</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S 34</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S 35</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S 36</a:t>
                      </a:r>
                      <a:endParaRPr dirty="0"/>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158750">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NIKKI</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94%</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9ECF7F"/>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03"/>
                  </a:ext>
                </a:extLst>
              </a:tr>
              <a:tr h="158750">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2</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SO-AVA</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56%</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F7B"/>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04"/>
                  </a:ext>
                </a:extLst>
              </a:tr>
              <a:tr h="158750">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3</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PEV d'Abomey-Calavi</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25%</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072"/>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05"/>
                  </a:ext>
                </a:extLst>
              </a:tr>
              <a:tr h="158750">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4</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Économiser</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06"/>
                  </a:ext>
                </a:extLst>
              </a:tr>
              <a:tr h="158750">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5</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Zagnanado</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25%</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072"/>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07"/>
                  </a:ext>
                </a:extLst>
              </a:tr>
              <a:tr h="158750">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6</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Malanville</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08"/>
                  </a:ext>
                </a:extLst>
              </a:tr>
              <a:tr h="158750">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7</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Allada</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25%</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072"/>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09"/>
                  </a:ext>
                </a:extLst>
              </a:tr>
              <a:tr h="158750">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8</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Cotonou 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10"/>
                  </a:ext>
                </a:extLst>
              </a:tr>
              <a:tr h="158750">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9</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Aguégués</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11"/>
                  </a:ext>
                </a:extLst>
              </a:tr>
              <a:tr h="158750">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10</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Pobe</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67%</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DD07F"/>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12"/>
                  </a:ext>
                </a:extLst>
              </a:tr>
              <a:tr h="158750">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11</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Abomey-Calavi</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25%</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072"/>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13"/>
                  </a:ext>
                </a:extLst>
              </a:tr>
              <a:tr h="158750">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12</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Ze</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77A"/>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14"/>
                  </a:ext>
                </a:extLst>
              </a:tr>
              <a:tr h="158750">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13</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Sèmè-Podji </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774"/>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15"/>
                  </a:ext>
                </a:extLst>
              </a:tr>
              <a:tr h="158750">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14</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Ifangni</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776D"/>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16"/>
                  </a:ext>
                </a:extLst>
              </a:tr>
              <a:tr h="158750">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15</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Adja-Ouèrè </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17"/>
                  </a:ext>
                </a:extLst>
              </a:tr>
              <a:tr h="158750">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16</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Adjarra</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14%</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7F6F"/>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18"/>
                  </a:ext>
                </a:extLst>
              </a:tr>
              <a:tr h="158750">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17</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Tchaourou</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31%</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974"/>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19"/>
                  </a:ext>
                </a:extLst>
              </a:tr>
              <a:tr h="158750">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18</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Perere</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20"/>
                  </a:ext>
                </a:extLst>
              </a:tr>
              <a:tr h="158750">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19</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Kalale</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27%</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273"/>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21"/>
                  </a:ext>
                </a:extLst>
              </a:tr>
              <a:tr h="158750">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20</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Cotonou V (Zone)</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22"/>
                  </a:ext>
                </a:extLst>
              </a:tr>
              <a:tr h="158750">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21</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Segbana</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dirty="0">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23"/>
                  </a:ext>
                </a:extLst>
              </a:tr>
              <a:tr h="179400">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22</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Cotonou I &amp; IV (Zone)</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solidFill>
                      <a:prstDash val="solid"/>
                      <a:round/>
                      <a:headEnd type="none" w="sm" len="sm"/>
                      <a:tailEnd type="none" w="sm" len="sm"/>
                    </a:lnB>
                  </a:tcPr>
                </a:tc>
                <a:tc gridSpan="12">
                  <a:txBody>
                    <a:bodyPr/>
                    <a:lstStyle/>
                    <a:p>
                      <a:pPr marL="0" marR="0" lvl="0" indent="0" algn="l" rtl="0">
                        <a:lnSpc>
                          <a:spcPct val="100000"/>
                        </a:lnSpc>
                        <a:spcBef>
                          <a:spcPts val="0"/>
                        </a:spcBef>
                        <a:spcAft>
                          <a:spcPts val="0"/>
                        </a:spcAft>
                        <a:buClr>
                          <a:schemeClr val="dk1"/>
                        </a:buClr>
                        <a:buSzPts val="1050"/>
                        <a:buFont typeface="Arial"/>
                        <a:buNone/>
                      </a:pPr>
                      <a:r>
                        <a:rPr lang="fr-FR" sz="1050" b="0" i="1" u="none" strike="noStrike" cap="none">
                          <a:solidFill>
                            <a:schemeClr val="dk1"/>
                          </a:solidFill>
                          <a:latin typeface="Arial"/>
                          <a:ea typeface="Arial"/>
                          <a:cs typeface="Arial"/>
                          <a:sym typeface="Arial"/>
                        </a:rPr>
                        <a:t>Pas de rapport</a:t>
                      </a:r>
                      <a:endParaRPr/>
                    </a:p>
                  </a:txBody>
                  <a:tcPr marL="5700" marR="5700" marT="4400" marB="0" anchor="ctr">
                    <a:lnL w="952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24"/>
                  </a:ext>
                </a:extLst>
              </a:tr>
              <a:tr h="217500">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dirty="0">
                          <a:solidFill>
                            <a:schemeClr val="dk1"/>
                          </a:solidFill>
                          <a:latin typeface="Arial"/>
                          <a:ea typeface="Arial"/>
                          <a:cs typeface="Arial"/>
                          <a:sym typeface="Arial"/>
                        </a:rPr>
                        <a:t> </a:t>
                      </a:r>
                      <a:endParaRPr dirty="0"/>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Moyenne par semaine</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37%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200"/>
                        <a:buFont typeface="Arial"/>
                        <a:buNone/>
                      </a:pPr>
                      <a:endParaRPr sz="1200" b="1"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100"/>
                        <a:buFont typeface="Arial"/>
                        <a:buNone/>
                      </a:pPr>
                      <a:endParaRPr sz="1100" b="1"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100"/>
                        <a:buFont typeface="Arial"/>
                        <a:buNone/>
                      </a:pPr>
                      <a:endParaRPr sz="1100" b="1"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100"/>
                        <a:buFont typeface="Arial"/>
                        <a:buNone/>
                      </a:pPr>
                      <a:endParaRPr sz="1100" b="1"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100"/>
                        <a:buFont typeface="Arial"/>
                        <a:buNone/>
                      </a:pPr>
                      <a:endParaRPr sz="1100" b="1"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100"/>
                        <a:buFont typeface="Arial"/>
                        <a:buNone/>
                      </a:pPr>
                      <a:endParaRPr sz="1100" b="1"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100"/>
                        <a:buFont typeface="Arial"/>
                        <a:buNone/>
                      </a:pPr>
                      <a:endParaRPr sz="1100" b="1"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100"/>
                        <a:buFont typeface="Arial"/>
                        <a:buNone/>
                      </a:pPr>
                      <a:endParaRPr sz="1100" b="1"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100"/>
                        <a:buFont typeface="Arial"/>
                        <a:buNone/>
                      </a:pPr>
                      <a:endParaRPr sz="1100" b="1"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100"/>
                        <a:buFont typeface="Arial"/>
                        <a:buNone/>
                      </a:pPr>
                      <a:endParaRPr sz="1100" b="1"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100"/>
                        <a:buFont typeface="Arial"/>
                        <a:buNone/>
                      </a:pPr>
                      <a:endParaRPr sz="1100" b="1" i="0" u="none" strike="noStrike" cap="none" dirty="0">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25"/>
                  </a:ext>
                </a:extLst>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61"/>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Impact FETP-PL </a:t>
            </a:r>
            <a:r>
              <a:rPr lang="en-US" altLang="en-US" sz="4400" dirty="0">
                <a:cs typeface="Arial" panose="020B0604020202020204" pitchFamily="34" charset="0"/>
              </a:rPr>
              <a:t>—</a:t>
            </a:r>
            <a:r>
              <a:rPr lang="fr-FR" dirty="0">
                <a:latin typeface="Franklin Gothic Medium" panose="020B0603020102020204" pitchFamily="34" charset="0"/>
              </a:rPr>
              <a:t> </a:t>
            </a:r>
            <a:br>
              <a:rPr lang="fr-FR" dirty="0">
                <a:latin typeface="Franklin Gothic Medium" panose="020B0603020102020204" pitchFamily="34" charset="0"/>
              </a:rPr>
            </a:br>
            <a:r>
              <a:rPr lang="fr-FR" sz="4400" dirty="0">
                <a:latin typeface="Franklin Gothic Medium" panose="020B0603020102020204" pitchFamily="34" charset="0"/>
              </a:rPr>
              <a:t>Rapports </a:t>
            </a:r>
            <a:r>
              <a:rPr lang="fr-FR" dirty="0">
                <a:latin typeface="Franklin Gothic Medium" panose="020B0603020102020204" pitchFamily="34" charset="0"/>
              </a:rPr>
              <a:t>ponctuels du Bénin : 37% à 79%</a:t>
            </a:r>
            <a:endParaRPr dirty="0">
              <a:latin typeface="Franklin Gothic Medium" panose="020B0603020102020204" pitchFamily="34" charset="0"/>
            </a:endParaRPr>
          </a:p>
        </p:txBody>
      </p:sp>
      <p:graphicFrame>
        <p:nvGraphicFramePr>
          <p:cNvPr id="503" name="Google Shape;503;p61"/>
          <p:cNvGraphicFramePr/>
          <p:nvPr>
            <p:extLst>
              <p:ext uri="{D42A27DB-BD31-4B8C-83A1-F6EECF244321}">
                <p14:modId xmlns:p14="http://schemas.microsoft.com/office/powerpoint/2010/main" val="1367025181"/>
              </p:ext>
            </p:extLst>
          </p:nvPr>
        </p:nvGraphicFramePr>
        <p:xfrm>
          <a:off x="838200" y="1479550"/>
          <a:ext cx="10515575" cy="4761825"/>
        </p:xfrm>
        <a:graphic>
          <a:graphicData uri="http://schemas.openxmlformats.org/drawingml/2006/table">
            <a:tbl>
              <a:tblPr>
                <a:noFill/>
                <a:tableStyleId>{89CFAC82-779D-45D3-8B2B-D7F46500359C}</a:tableStyleId>
              </a:tblPr>
              <a:tblGrid>
                <a:gridCol w="219075">
                  <a:extLst>
                    <a:ext uri="{9D8B030D-6E8A-4147-A177-3AD203B41FA5}">
                      <a16:colId xmlns:a16="http://schemas.microsoft.com/office/drawing/2014/main" val="20000"/>
                    </a:ext>
                  </a:extLst>
                </a:gridCol>
                <a:gridCol w="1884450">
                  <a:extLst>
                    <a:ext uri="{9D8B030D-6E8A-4147-A177-3AD203B41FA5}">
                      <a16:colId xmlns:a16="http://schemas.microsoft.com/office/drawing/2014/main" val="20001"/>
                    </a:ext>
                  </a:extLst>
                </a:gridCol>
                <a:gridCol w="673450">
                  <a:extLst>
                    <a:ext uri="{9D8B030D-6E8A-4147-A177-3AD203B41FA5}">
                      <a16:colId xmlns:a16="http://schemas.microsoft.com/office/drawing/2014/main" val="20002"/>
                    </a:ext>
                  </a:extLst>
                </a:gridCol>
                <a:gridCol w="839775">
                  <a:extLst>
                    <a:ext uri="{9D8B030D-6E8A-4147-A177-3AD203B41FA5}">
                      <a16:colId xmlns:a16="http://schemas.microsoft.com/office/drawing/2014/main" val="20003"/>
                    </a:ext>
                  </a:extLst>
                </a:gridCol>
                <a:gridCol w="673450">
                  <a:extLst>
                    <a:ext uri="{9D8B030D-6E8A-4147-A177-3AD203B41FA5}">
                      <a16:colId xmlns:a16="http://schemas.microsoft.com/office/drawing/2014/main" val="20004"/>
                    </a:ext>
                  </a:extLst>
                </a:gridCol>
                <a:gridCol w="673450">
                  <a:extLst>
                    <a:ext uri="{9D8B030D-6E8A-4147-A177-3AD203B41FA5}">
                      <a16:colId xmlns:a16="http://schemas.microsoft.com/office/drawing/2014/main" val="20005"/>
                    </a:ext>
                  </a:extLst>
                </a:gridCol>
                <a:gridCol w="673450">
                  <a:extLst>
                    <a:ext uri="{9D8B030D-6E8A-4147-A177-3AD203B41FA5}">
                      <a16:colId xmlns:a16="http://schemas.microsoft.com/office/drawing/2014/main" val="20006"/>
                    </a:ext>
                  </a:extLst>
                </a:gridCol>
                <a:gridCol w="671425">
                  <a:extLst>
                    <a:ext uri="{9D8B030D-6E8A-4147-A177-3AD203B41FA5}">
                      <a16:colId xmlns:a16="http://schemas.microsoft.com/office/drawing/2014/main" val="20007"/>
                    </a:ext>
                  </a:extLst>
                </a:gridCol>
                <a:gridCol w="673450">
                  <a:extLst>
                    <a:ext uri="{9D8B030D-6E8A-4147-A177-3AD203B41FA5}">
                      <a16:colId xmlns:a16="http://schemas.microsoft.com/office/drawing/2014/main" val="20008"/>
                    </a:ext>
                  </a:extLst>
                </a:gridCol>
                <a:gridCol w="673450">
                  <a:extLst>
                    <a:ext uri="{9D8B030D-6E8A-4147-A177-3AD203B41FA5}">
                      <a16:colId xmlns:a16="http://schemas.microsoft.com/office/drawing/2014/main" val="20009"/>
                    </a:ext>
                  </a:extLst>
                </a:gridCol>
                <a:gridCol w="841825">
                  <a:extLst>
                    <a:ext uri="{9D8B030D-6E8A-4147-A177-3AD203B41FA5}">
                      <a16:colId xmlns:a16="http://schemas.microsoft.com/office/drawing/2014/main" val="20010"/>
                    </a:ext>
                  </a:extLst>
                </a:gridCol>
                <a:gridCol w="671425">
                  <a:extLst>
                    <a:ext uri="{9D8B030D-6E8A-4147-A177-3AD203B41FA5}">
                      <a16:colId xmlns:a16="http://schemas.microsoft.com/office/drawing/2014/main" val="20011"/>
                    </a:ext>
                  </a:extLst>
                </a:gridCol>
                <a:gridCol w="673450">
                  <a:extLst>
                    <a:ext uri="{9D8B030D-6E8A-4147-A177-3AD203B41FA5}">
                      <a16:colId xmlns:a16="http://schemas.microsoft.com/office/drawing/2014/main" val="20012"/>
                    </a:ext>
                  </a:extLst>
                </a:gridCol>
                <a:gridCol w="673450">
                  <a:extLst>
                    <a:ext uri="{9D8B030D-6E8A-4147-A177-3AD203B41FA5}">
                      <a16:colId xmlns:a16="http://schemas.microsoft.com/office/drawing/2014/main" val="20013"/>
                    </a:ext>
                  </a:extLst>
                </a:gridCol>
              </a:tblGrid>
              <a:tr h="315925">
                <a:tc gridSpan="14">
                  <a:txBody>
                    <a:bodyPr/>
                    <a:lstStyle/>
                    <a:p>
                      <a:pPr marL="0" marR="0" lvl="0" indent="0" algn="ctr" rtl="0">
                        <a:lnSpc>
                          <a:spcPct val="100000"/>
                        </a:lnSpc>
                        <a:spcBef>
                          <a:spcPts val="0"/>
                        </a:spcBef>
                        <a:spcAft>
                          <a:spcPts val="0"/>
                        </a:spcAft>
                        <a:buClr>
                          <a:schemeClr val="dk1"/>
                        </a:buClr>
                        <a:buSzPts val="1600"/>
                        <a:buFont typeface="Arial"/>
                        <a:buNone/>
                      </a:pPr>
                      <a:r>
                        <a:rPr lang="fr-FR" sz="1600" b="1" i="0" u="none" strike="noStrike" cap="none">
                          <a:solidFill>
                            <a:schemeClr val="dk1"/>
                          </a:solidFill>
                          <a:latin typeface="Arial"/>
                          <a:ea typeface="Arial"/>
                          <a:cs typeface="Arial"/>
                          <a:sym typeface="Arial"/>
                        </a:rPr>
                        <a:t>Pourcentage d'établissements ayant présenté un rapport </a:t>
                      </a:r>
                      <a:r>
                        <a:rPr lang="fr-FR" sz="1600" b="1">
                          <a:solidFill>
                            <a:schemeClr val="dk1"/>
                          </a:solidFill>
                        </a:rPr>
                        <a:t>à temps</a:t>
                      </a:r>
                      <a:r>
                        <a:rPr lang="fr-FR" sz="1600" b="1" i="0" u="none" strike="noStrike" cap="none">
                          <a:solidFill>
                            <a:schemeClr val="dk1"/>
                          </a:solidFill>
                          <a:latin typeface="Arial"/>
                          <a:ea typeface="Arial"/>
                          <a:cs typeface="Arial"/>
                          <a:sym typeface="Arial"/>
                        </a:rPr>
                        <a:t>, par district - Bénin</a:t>
                      </a:r>
                      <a:endParaRPr/>
                    </a:p>
                  </a:txBody>
                  <a:tcPr marL="5700" marR="5700" marT="440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408900">
                <a:tc>
                  <a:txBody>
                    <a:bodyPr/>
                    <a:lstStyle/>
                    <a:p>
                      <a:pPr marL="0" marR="0" lvl="0" indent="0" algn="l" rtl="0">
                        <a:lnSpc>
                          <a:spcPct val="100000"/>
                        </a:lnSpc>
                        <a:spcBef>
                          <a:spcPts val="0"/>
                        </a:spcBef>
                        <a:spcAft>
                          <a:spcPts val="0"/>
                        </a:spcAft>
                        <a:buClr>
                          <a:schemeClr val="dk1"/>
                        </a:buClr>
                        <a:buSzPts val="800"/>
                        <a:buFont typeface="Arial"/>
                        <a:buNone/>
                      </a:pPr>
                      <a:r>
                        <a:rPr lang="fr-FR" sz="800" b="0" i="0" u="none" strike="noStrike" cap="none" dirty="0">
                          <a:solidFill>
                            <a:schemeClr val="dk1"/>
                          </a:solidFill>
                          <a:latin typeface="Arial"/>
                          <a:ea typeface="Arial"/>
                          <a:cs typeface="Arial"/>
                          <a:sym typeface="Arial"/>
                        </a:rPr>
                        <a:t> </a:t>
                      </a:r>
                      <a:endParaRPr dirty="0"/>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800"/>
                        <a:buFont typeface="Arial"/>
                        <a:buNone/>
                      </a:pPr>
                      <a:r>
                        <a:rPr lang="fr-FR" sz="800" b="1" i="0" u="none" strike="noStrike" cap="none" dirty="0">
                          <a:solidFill>
                            <a:schemeClr val="dk1"/>
                          </a:solidFill>
                          <a:latin typeface="Arial"/>
                          <a:ea typeface="Arial"/>
                          <a:cs typeface="Arial"/>
                          <a:sym typeface="Arial"/>
                        </a:rPr>
                        <a:t> </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800"/>
                        <a:buFont typeface="Arial"/>
                        <a:buNone/>
                      </a:pPr>
                      <a:r>
                        <a:rPr lang="fr-FR" sz="800" b="1" i="0" u="none" strike="noStrike" cap="none" dirty="0">
                          <a:solidFill>
                            <a:schemeClr val="dk1"/>
                          </a:solidFill>
                          <a:latin typeface="Arial"/>
                          <a:ea typeface="Arial"/>
                          <a:cs typeface="Arial"/>
                          <a:sym typeface="Arial"/>
                        </a:rPr>
                        <a:t> </a:t>
                      </a:r>
                      <a:endParaRPr dirty="0"/>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100"/>
                        <a:buFont typeface="Arial"/>
                        <a:buNone/>
                      </a:pPr>
                      <a:r>
                        <a:rPr lang="fr-FR" sz="1100" b="1" i="0" u="none" strike="noStrike" cap="none" dirty="0">
                          <a:solidFill>
                            <a:schemeClr val="dk1"/>
                          </a:solidFill>
                          <a:latin typeface="Arial"/>
                          <a:ea typeface="Arial"/>
                          <a:cs typeface="Arial"/>
                          <a:sym typeface="Arial"/>
                        </a:rPr>
                        <a:t>Atelier 1 </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EBF7"/>
                    </a:solidFill>
                  </a:tcPr>
                </a:tc>
                <a:tc gridSpan="6">
                  <a:txBody>
                    <a:bodyPr/>
                    <a:lstStyle/>
                    <a:p>
                      <a:pPr marL="0" marR="0" lvl="0" indent="0" algn="ctr" rtl="0">
                        <a:lnSpc>
                          <a:spcPct val="100000"/>
                        </a:lnSpc>
                        <a:spcBef>
                          <a:spcPts val="0"/>
                        </a:spcBef>
                        <a:spcAft>
                          <a:spcPts val="0"/>
                        </a:spcAft>
                        <a:buClr>
                          <a:schemeClr val="dk1"/>
                        </a:buClr>
                        <a:buSzPts val="1100"/>
                        <a:buFont typeface="Arial"/>
                        <a:buNone/>
                      </a:pPr>
                      <a:r>
                        <a:rPr lang="fr-FR" sz="1100" b="1" i="0" u="none" strike="noStrike" cap="none" dirty="0">
                          <a:solidFill>
                            <a:schemeClr val="dk1"/>
                          </a:solidFill>
                          <a:latin typeface="Arial"/>
                          <a:ea typeface="Arial"/>
                          <a:cs typeface="Arial"/>
                          <a:sym typeface="Arial"/>
                        </a:rPr>
                        <a:t>Travail de terrain 1</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4C6E7"/>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a:txBody>
                    <a:bodyPr/>
                    <a:lstStyle/>
                    <a:p>
                      <a:pPr marL="0" marR="0" lvl="0" indent="0" algn="ctr" rtl="0">
                        <a:lnSpc>
                          <a:spcPct val="100000"/>
                        </a:lnSpc>
                        <a:spcBef>
                          <a:spcPts val="0"/>
                        </a:spcBef>
                        <a:spcAft>
                          <a:spcPts val="0"/>
                        </a:spcAft>
                        <a:buClr>
                          <a:schemeClr val="dk1"/>
                        </a:buClr>
                        <a:buSzPts val="1100"/>
                        <a:buFont typeface="Arial"/>
                        <a:buNone/>
                      </a:pPr>
                      <a:r>
                        <a:rPr lang="fr-FR" sz="1100" b="1" i="0" u="none" strike="noStrike" cap="none" dirty="0">
                          <a:solidFill>
                            <a:schemeClr val="dk1"/>
                          </a:solidFill>
                          <a:latin typeface="Arial"/>
                          <a:ea typeface="Arial"/>
                          <a:cs typeface="Arial"/>
                          <a:sym typeface="Arial"/>
                        </a:rPr>
                        <a:t>Atelier </a:t>
                      </a:r>
                    </a:p>
                    <a:p>
                      <a:pPr marL="0" marR="0" lvl="0" indent="0" algn="ctr" rtl="0">
                        <a:lnSpc>
                          <a:spcPct val="100000"/>
                        </a:lnSpc>
                        <a:spcBef>
                          <a:spcPts val="0"/>
                        </a:spcBef>
                        <a:spcAft>
                          <a:spcPts val="0"/>
                        </a:spcAft>
                        <a:buClr>
                          <a:schemeClr val="dk1"/>
                        </a:buClr>
                        <a:buSzPts val="1100"/>
                        <a:buFont typeface="Arial"/>
                        <a:buNone/>
                      </a:pPr>
                      <a:r>
                        <a:rPr lang="fr-FR" sz="1100" b="1" i="0" u="none" strike="noStrike" cap="none" dirty="0">
                          <a:solidFill>
                            <a:schemeClr val="dk1"/>
                          </a:solidFill>
                          <a:latin typeface="Arial"/>
                          <a:ea typeface="Arial"/>
                          <a:cs typeface="Arial"/>
                          <a:sym typeface="Arial"/>
                        </a:rPr>
                        <a:t>2</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EBF7"/>
                    </a:solidFill>
                  </a:tcPr>
                </a:tc>
                <a:tc gridSpan="3">
                  <a:txBody>
                    <a:bodyPr/>
                    <a:lstStyle/>
                    <a:p>
                      <a:pPr marL="0" marR="0" lvl="0" indent="0" algn="ctr" rtl="0">
                        <a:lnSpc>
                          <a:spcPct val="100000"/>
                        </a:lnSpc>
                        <a:spcBef>
                          <a:spcPts val="0"/>
                        </a:spcBef>
                        <a:spcAft>
                          <a:spcPts val="0"/>
                        </a:spcAft>
                        <a:buClr>
                          <a:schemeClr val="dk1"/>
                        </a:buClr>
                        <a:buSzPts val="1100"/>
                        <a:buFont typeface="Arial"/>
                        <a:buNone/>
                      </a:pPr>
                      <a:r>
                        <a:rPr lang="fr-FR" sz="1100" b="1" i="0" u="none" strike="noStrike" cap="none" dirty="0">
                          <a:solidFill>
                            <a:schemeClr val="dk1"/>
                          </a:solidFill>
                          <a:latin typeface="Arial"/>
                          <a:ea typeface="Arial"/>
                          <a:cs typeface="Arial"/>
                          <a:sym typeface="Arial"/>
                        </a:rPr>
                        <a:t>Travail de terrain 2</a:t>
                      </a:r>
                      <a:endParaRPr dirty="0"/>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4C6E7"/>
                    </a:solidFill>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1"/>
                  </a:ext>
                </a:extLst>
              </a:tr>
              <a:tr h="158750">
                <a:tc>
                  <a:txBody>
                    <a:bodyPr/>
                    <a:lstStyle/>
                    <a:p>
                      <a:pPr marL="0" marR="0" lvl="0" indent="0" algn="l"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Districts</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S 25</a:t>
                      </a:r>
                      <a:endParaRPr dirty="0"/>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S 26</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S 27</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S 28</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S 29</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S 30</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S 31</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 S 32</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S 33</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S 34</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S 35</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S 36</a:t>
                      </a:r>
                      <a:endParaRPr dirty="0"/>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NIKKI</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94%</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9ECF7F"/>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94%</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9ECF7F"/>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88%</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9E082"/>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C0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31%</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974"/>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31%</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974"/>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38%</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376"/>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38%</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376"/>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03"/>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2</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SO-AVA</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56%</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F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F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F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78%</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E282"/>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04"/>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3</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PEV d'Abomey-Calavi</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25%</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072"/>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072"/>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38%</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376"/>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77A"/>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63%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DCA7D"/>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88%</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9E082"/>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05"/>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4</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Économiser</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42%</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A77"/>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EB84"/>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EB84"/>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92%</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B2D580"/>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06"/>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5</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Zagnanado</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25%</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072"/>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77A"/>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07"/>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6</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Malanville</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08"/>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7</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Allada</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25%</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072"/>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072"/>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77A"/>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072"/>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77A"/>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09"/>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8</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Cotonou 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77A"/>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77A"/>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10"/>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9</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Aguégués</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11"/>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10</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Pobe</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67%</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DD07F"/>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EB84"/>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EB84"/>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EB84"/>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EB84"/>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12"/>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11</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Abomey-Calavi</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25%</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072"/>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072"/>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38%</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376"/>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77A"/>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63%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DCA7D"/>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88%</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9E082"/>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13"/>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12</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Ze</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77A"/>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14"/>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13</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Sèmè-Podji </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774"/>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87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774"/>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40%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777"/>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60%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DC67D"/>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E583"/>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C1DA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C1DA81"/>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15"/>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14</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Ifangni</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776D"/>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373"/>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776D"/>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776D"/>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776D"/>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175"/>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776D"/>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776D"/>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16"/>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15</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Adja-Ouèrè </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17"/>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16</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Adjarra</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14%</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7F6F"/>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29%</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573"/>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43%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B77"/>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43%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B77"/>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C27C"/>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C27C"/>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71%</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880"/>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C27C"/>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18"/>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17</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Tchaourou</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31%</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974"/>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54%</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C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46%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B178"/>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46%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B178"/>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46%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B178"/>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62%</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DC97D"/>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19"/>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18</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Perere</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373"/>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175"/>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175"/>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175"/>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45%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F78"/>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175"/>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20"/>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19</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Kalale</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27%</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273"/>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273"/>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40%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777"/>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C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E0E383"/>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A2D07F"/>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67%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DD07F"/>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E583"/>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21"/>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20</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Cotonou V (Zone)</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22"/>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21</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Segbana</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tc>
                  <a:txBody>
                    <a:bodyPr/>
                    <a:lstStyle/>
                    <a:p>
                      <a:pPr marL="0" marR="0" lvl="0" indent="0" algn="ctr"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06060"/>
                    </a:solidFill>
                  </a:tcPr>
                </a:tc>
                <a:extLst>
                  <a:ext uri="{0D108BD9-81ED-4DB2-BD59-A6C34878D82A}">
                    <a16:rowId xmlns:a16="http://schemas.microsoft.com/office/drawing/2014/main" val="10023"/>
                  </a:ext>
                </a:extLst>
              </a:tr>
              <a:tr h="17940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22</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Cotonou I &amp; IV (Zone)</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solidFill>
                      <a:prstDash val="solid"/>
                      <a:round/>
                      <a:headEnd type="none" w="sm" len="sm"/>
                      <a:tailEnd type="none" w="sm" len="sm"/>
                    </a:lnB>
                  </a:tcPr>
                </a:tc>
                <a:tc gridSpan="12">
                  <a:txBody>
                    <a:bodyPr/>
                    <a:lstStyle/>
                    <a:p>
                      <a:pPr marL="0" marR="0" lvl="0" indent="0" algn="ctr" rtl="0">
                        <a:lnSpc>
                          <a:spcPct val="100000"/>
                        </a:lnSpc>
                        <a:spcBef>
                          <a:spcPts val="0"/>
                        </a:spcBef>
                        <a:spcAft>
                          <a:spcPts val="0"/>
                        </a:spcAft>
                        <a:buClr>
                          <a:schemeClr val="dk1"/>
                        </a:buClr>
                        <a:buSzPts val="1050"/>
                        <a:buFont typeface="Arial"/>
                        <a:buNone/>
                      </a:pPr>
                      <a:r>
                        <a:rPr lang="fr-FR" sz="1050" b="0" i="1" u="none" strike="noStrike" cap="none">
                          <a:solidFill>
                            <a:schemeClr val="dk1"/>
                          </a:solidFill>
                          <a:latin typeface="Arial"/>
                          <a:ea typeface="Arial"/>
                          <a:cs typeface="Arial"/>
                          <a:sym typeface="Arial"/>
                        </a:rPr>
                        <a:t>Pas de rapport</a:t>
                      </a:r>
                      <a:endParaRPr/>
                    </a:p>
                  </a:txBody>
                  <a:tcPr marL="5700" marR="5700" marT="4400" marB="0" anchor="ctr">
                    <a:lnL w="952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24"/>
                  </a:ext>
                </a:extLst>
              </a:tr>
              <a:tr h="217500">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dirty="0">
                          <a:solidFill>
                            <a:schemeClr val="dk1"/>
                          </a:solidFill>
                          <a:latin typeface="Arial"/>
                          <a:ea typeface="Arial"/>
                          <a:cs typeface="Arial"/>
                          <a:sym typeface="Arial"/>
                        </a:rPr>
                        <a:t> </a:t>
                      </a:r>
                      <a:endParaRPr dirty="0"/>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Moyenne par semaine</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37%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40%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48%</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55%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71%</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76%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77%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79%</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200"/>
                        <a:buFont typeface="Arial"/>
                        <a:buNone/>
                      </a:pPr>
                      <a:endParaRPr sz="1200" b="1"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100"/>
                        <a:buFont typeface="Arial"/>
                        <a:buNone/>
                      </a:pPr>
                      <a:endParaRPr sz="1100" b="1"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100"/>
                        <a:buFont typeface="Arial"/>
                        <a:buNone/>
                      </a:pPr>
                      <a:endParaRPr sz="1100" b="1"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100"/>
                        <a:buFont typeface="Arial"/>
                        <a:buNone/>
                      </a:pPr>
                      <a:endParaRPr sz="1100" b="1" i="0" u="none" strike="noStrike" cap="none" dirty="0">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25"/>
                  </a:ext>
                </a:extLst>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08"/>
        <p:cNvGrpSpPr/>
        <p:nvPr/>
      </p:nvGrpSpPr>
      <p:grpSpPr>
        <a:xfrm>
          <a:off x="0" y="0"/>
          <a:ext cx="0" cy="0"/>
          <a:chOff x="0" y="0"/>
          <a:chExt cx="0" cy="0"/>
        </a:xfrm>
      </p:grpSpPr>
      <p:sp>
        <p:nvSpPr>
          <p:cNvPr id="509" name="Google Shape;509;p62"/>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400" dirty="0">
                <a:latin typeface="Franklin Gothic Medium" panose="020B0603020102020204" pitchFamily="34" charset="0"/>
              </a:rPr>
              <a:t>FETP-PL Impact </a:t>
            </a:r>
            <a:r>
              <a:rPr lang="en-US" altLang="en-US" sz="4400" dirty="0">
                <a:cs typeface="Arial" panose="020B0604020202020204" pitchFamily="34" charset="0"/>
              </a:rPr>
              <a:t>—</a:t>
            </a:r>
            <a:r>
              <a:rPr lang="fr-FR" sz="4400" dirty="0">
                <a:latin typeface="Franklin Gothic Medium" panose="020B0603020102020204" pitchFamily="34" charset="0"/>
              </a:rPr>
              <a:t> Rapports </a:t>
            </a:r>
            <a:r>
              <a:rPr lang="fr-FR" dirty="0">
                <a:latin typeface="Franklin Gothic Medium" panose="020B0603020102020204" pitchFamily="34" charset="0"/>
              </a:rPr>
              <a:t>ponctuels du Bénin </a:t>
            </a:r>
            <a:r>
              <a:rPr lang="fr-FR" sz="4400" dirty="0">
                <a:latin typeface="Franklin Gothic Medium" panose="020B0603020102020204" pitchFamily="34" charset="0"/>
              </a:rPr>
              <a:t>: 37% à 89% en 3 mois</a:t>
            </a:r>
            <a:endParaRPr sz="4400" dirty="0">
              <a:latin typeface="Franklin Gothic Medium" panose="020B0603020102020204" pitchFamily="34" charset="0"/>
            </a:endParaRPr>
          </a:p>
        </p:txBody>
      </p:sp>
      <p:graphicFrame>
        <p:nvGraphicFramePr>
          <p:cNvPr id="510" name="Google Shape;510;p62"/>
          <p:cNvGraphicFramePr/>
          <p:nvPr>
            <p:extLst>
              <p:ext uri="{D42A27DB-BD31-4B8C-83A1-F6EECF244321}">
                <p14:modId xmlns:p14="http://schemas.microsoft.com/office/powerpoint/2010/main" val="4200565276"/>
              </p:ext>
            </p:extLst>
          </p:nvPr>
        </p:nvGraphicFramePr>
        <p:xfrm>
          <a:off x="838200" y="1479550"/>
          <a:ext cx="10515575" cy="4860245"/>
        </p:xfrm>
        <a:graphic>
          <a:graphicData uri="http://schemas.openxmlformats.org/drawingml/2006/table">
            <a:tbl>
              <a:tblPr>
                <a:noFill/>
                <a:tableStyleId>{89CFAC82-779D-45D3-8B2B-D7F46500359C}</a:tableStyleId>
              </a:tblPr>
              <a:tblGrid>
                <a:gridCol w="219075">
                  <a:extLst>
                    <a:ext uri="{9D8B030D-6E8A-4147-A177-3AD203B41FA5}">
                      <a16:colId xmlns:a16="http://schemas.microsoft.com/office/drawing/2014/main" val="20000"/>
                    </a:ext>
                  </a:extLst>
                </a:gridCol>
                <a:gridCol w="1884450">
                  <a:extLst>
                    <a:ext uri="{9D8B030D-6E8A-4147-A177-3AD203B41FA5}">
                      <a16:colId xmlns:a16="http://schemas.microsoft.com/office/drawing/2014/main" val="20001"/>
                    </a:ext>
                  </a:extLst>
                </a:gridCol>
                <a:gridCol w="673450">
                  <a:extLst>
                    <a:ext uri="{9D8B030D-6E8A-4147-A177-3AD203B41FA5}">
                      <a16:colId xmlns:a16="http://schemas.microsoft.com/office/drawing/2014/main" val="20002"/>
                    </a:ext>
                  </a:extLst>
                </a:gridCol>
                <a:gridCol w="839775">
                  <a:extLst>
                    <a:ext uri="{9D8B030D-6E8A-4147-A177-3AD203B41FA5}">
                      <a16:colId xmlns:a16="http://schemas.microsoft.com/office/drawing/2014/main" val="20003"/>
                    </a:ext>
                  </a:extLst>
                </a:gridCol>
                <a:gridCol w="673450">
                  <a:extLst>
                    <a:ext uri="{9D8B030D-6E8A-4147-A177-3AD203B41FA5}">
                      <a16:colId xmlns:a16="http://schemas.microsoft.com/office/drawing/2014/main" val="20004"/>
                    </a:ext>
                  </a:extLst>
                </a:gridCol>
                <a:gridCol w="673450">
                  <a:extLst>
                    <a:ext uri="{9D8B030D-6E8A-4147-A177-3AD203B41FA5}">
                      <a16:colId xmlns:a16="http://schemas.microsoft.com/office/drawing/2014/main" val="20005"/>
                    </a:ext>
                  </a:extLst>
                </a:gridCol>
                <a:gridCol w="673450">
                  <a:extLst>
                    <a:ext uri="{9D8B030D-6E8A-4147-A177-3AD203B41FA5}">
                      <a16:colId xmlns:a16="http://schemas.microsoft.com/office/drawing/2014/main" val="20006"/>
                    </a:ext>
                  </a:extLst>
                </a:gridCol>
                <a:gridCol w="671425">
                  <a:extLst>
                    <a:ext uri="{9D8B030D-6E8A-4147-A177-3AD203B41FA5}">
                      <a16:colId xmlns:a16="http://schemas.microsoft.com/office/drawing/2014/main" val="20007"/>
                    </a:ext>
                  </a:extLst>
                </a:gridCol>
                <a:gridCol w="673450">
                  <a:extLst>
                    <a:ext uri="{9D8B030D-6E8A-4147-A177-3AD203B41FA5}">
                      <a16:colId xmlns:a16="http://schemas.microsoft.com/office/drawing/2014/main" val="20008"/>
                    </a:ext>
                  </a:extLst>
                </a:gridCol>
                <a:gridCol w="673450">
                  <a:extLst>
                    <a:ext uri="{9D8B030D-6E8A-4147-A177-3AD203B41FA5}">
                      <a16:colId xmlns:a16="http://schemas.microsoft.com/office/drawing/2014/main" val="20009"/>
                    </a:ext>
                  </a:extLst>
                </a:gridCol>
                <a:gridCol w="841825">
                  <a:extLst>
                    <a:ext uri="{9D8B030D-6E8A-4147-A177-3AD203B41FA5}">
                      <a16:colId xmlns:a16="http://schemas.microsoft.com/office/drawing/2014/main" val="20010"/>
                    </a:ext>
                  </a:extLst>
                </a:gridCol>
                <a:gridCol w="671425">
                  <a:extLst>
                    <a:ext uri="{9D8B030D-6E8A-4147-A177-3AD203B41FA5}">
                      <a16:colId xmlns:a16="http://schemas.microsoft.com/office/drawing/2014/main" val="20011"/>
                    </a:ext>
                  </a:extLst>
                </a:gridCol>
                <a:gridCol w="673450">
                  <a:extLst>
                    <a:ext uri="{9D8B030D-6E8A-4147-A177-3AD203B41FA5}">
                      <a16:colId xmlns:a16="http://schemas.microsoft.com/office/drawing/2014/main" val="20012"/>
                    </a:ext>
                  </a:extLst>
                </a:gridCol>
                <a:gridCol w="673450">
                  <a:extLst>
                    <a:ext uri="{9D8B030D-6E8A-4147-A177-3AD203B41FA5}">
                      <a16:colId xmlns:a16="http://schemas.microsoft.com/office/drawing/2014/main" val="20013"/>
                    </a:ext>
                  </a:extLst>
                </a:gridCol>
              </a:tblGrid>
              <a:tr h="315925">
                <a:tc gridSpan="14">
                  <a:txBody>
                    <a:bodyPr/>
                    <a:lstStyle/>
                    <a:p>
                      <a:pPr marL="0" marR="0" lvl="0" indent="0" algn="ctr" rtl="0">
                        <a:lnSpc>
                          <a:spcPct val="100000"/>
                        </a:lnSpc>
                        <a:spcBef>
                          <a:spcPts val="0"/>
                        </a:spcBef>
                        <a:spcAft>
                          <a:spcPts val="0"/>
                        </a:spcAft>
                        <a:buClr>
                          <a:schemeClr val="dk1"/>
                        </a:buClr>
                        <a:buSzPts val="1600"/>
                        <a:buFont typeface="Arial"/>
                        <a:buNone/>
                      </a:pPr>
                      <a:r>
                        <a:rPr lang="fr-FR" sz="1600" b="1" i="0" u="none" strike="noStrike" cap="none">
                          <a:solidFill>
                            <a:schemeClr val="dk1"/>
                          </a:solidFill>
                          <a:latin typeface="Arial"/>
                          <a:ea typeface="Arial"/>
                          <a:cs typeface="Arial"/>
                          <a:sym typeface="Arial"/>
                        </a:rPr>
                        <a:t>Pourcentage d'établissements ayant présenté un rapport </a:t>
                      </a:r>
                      <a:r>
                        <a:rPr lang="fr-FR" sz="1600" b="1">
                          <a:solidFill>
                            <a:schemeClr val="dk1"/>
                          </a:solidFill>
                        </a:rPr>
                        <a:t>à temps</a:t>
                      </a:r>
                      <a:r>
                        <a:rPr lang="fr-FR" sz="1600" b="1" i="0" u="none" strike="noStrike" cap="none">
                          <a:solidFill>
                            <a:schemeClr val="dk1"/>
                          </a:solidFill>
                          <a:latin typeface="Arial"/>
                          <a:ea typeface="Arial"/>
                          <a:cs typeface="Arial"/>
                          <a:sym typeface="Arial"/>
                        </a:rPr>
                        <a:t>, par district - Bénin</a:t>
                      </a:r>
                      <a:endParaRPr/>
                    </a:p>
                  </a:txBody>
                  <a:tcPr marL="5700" marR="5700" marT="440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411475">
                <a:tc>
                  <a:txBody>
                    <a:bodyPr/>
                    <a:lstStyle/>
                    <a:p>
                      <a:pPr marL="0" marR="0" lvl="0" indent="0" algn="l" rtl="0">
                        <a:lnSpc>
                          <a:spcPct val="100000"/>
                        </a:lnSpc>
                        <a:spcBef>
                          <a:spcPts val="0"/>
                        </a:spcBef>
                        <a:spcAft>
                          <a:spcPts val="0"/>
                        </a:spcAft>
                        <a:buClr>
                          <a:schemeClr val="dk1"/>
                        </a:buClr>
                        <a:buSzPts val="800"/>
                        <a:buFont typeface="Arial"/>
                        <a:buNone/>
                      </a:pPr>
                      <a:r>
                        <a:rPr lang="fr-FR" sz="800" b="0" i="0" u="none" strike="noStrike" cap="none" dirty="0">
                          <a:solidFill>
                            <a:schemeClr val="dk1"/>
                          </a:solidFill>
                          <a:latin typeface="Arial"/>
                          <a:ea typeface="Arial"/>
                          <a:cs typeface="Arial"/>
                          <a:sym typeface="Arial"/>
                        </a:rPr>
                        <a:t> </a:t>
                      </a:r>
                      <a:endParaRPr dirty="0"/>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800"/>
                        <a:buFont typeface="Arial"/>
                        <a:buNone/>
                      </a:pPr>
                      <a:r>
                        <a:rPr lang="fr-FR" sz="800" b="1" i="0" u="none" strike="noStrike" cap="none" dirty="0">
                          <a:solidFill>
                            <a:schemeClr val="dk1"/>
                          </a:solidFill>
                          <a:latin typeface="Arial"/>
                          <a:ea typeface="Arial"/>
                          <a:cs typeface="Arial"/>
                          <a:sym typeface="Arial"/>
                        </a:rPr>
                        <a:t> </a:t>
                      </a:r>
                      <a:endParaRPr dirty="0"/>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800"/>
                        <a:buFont typeface="Arial"/>
                        <a:buNone/>
                      </a:pPr>
                      <a:r>
                        <a:rPr lang="fr-FR" sz="800" b="1" i="0" u="none" strike="noStrike" cap="none" dirty="0">
                          <a:solidFill>
                            <a:schemeClr val="dk1"/>
                          </a:solidFill>
                          <a:latin typeface="Arial"/>
                          <a:ea typeface="Arial"/>
                          <a:cs typeface="Arial"/>
                          <a:sym typeface="Arial"/>
                        </a:rPr>
                        <a:t> </a:t>
                      </a:r>
                      <a:endParaRPr dirty="0"/>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100"/>
                        <a:buFont typeface="Arial"/>
                        <a:buNone/>
                      </a:pPr>
                      <a:r>
                        <a:rPr lang="fr-FR" sz="1100" b="1" i="0" u="none" strike="noStrike" cap="none">
                          <a:solidFill>
                            <a:schemeClr val="dk1"/>
                          </a:solidFill>
                          <a:latin typeface="Arial"/>
                          <a:ea typeface="Arial"/>
                          <a:cs typeface="Arial"/>
                          <a:sym typeface="Arial"/>
                        </a:rPr>
                        <a:t>Atelier de première ligne 1 </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EBF7"/>
                    </a:solidFill>
                  </a:tcPr>
                </a:tc>
                <a:tc gridSpan="6">
                  <a:txBody>
                    <a:bodyPr/>
                    <a:lstStyle/>
                    <a:p>
                      <a:pPr marL="0" marR="0" lvl="0" indent="0" algn="ctr" rtl="0">
                        <a:lnSpc>
                          <a:spcPct val="100000"/>
                        </a:lnSpc>
                        <a:spcBef>
                          <a:spcPts val="0"/>
                        </a:spcBef>
                        <a:spcAft>
                          <a:spcPts val="0"/>
                        </a:spcAft>
                        <a:buClr>
                          <a:schemeClr val="dk1"/>
                        </a:buClr>
                        <a:buSzPts val="1100"/>
                        <a:buFont typeface="Arial"/>
                        <a:buNone/>
                      </a:pPr>
                      <a:r>
                        <a:rPr lang="fr-FR" sz="1100" b="1" i="0" u="none" strike="noStrike" cap="none">
                          <a:solidFill>
                            <a:schemeClr val="dk1"/>
                          </a:solidFill>
                          <a:latin typeface="Arial"/>
                          <a:ea typeface="Arial"/>
                          <a:cs typeface="Arial"/>
                          <a:sym typeface="Arial"/>
                        </a:rPr>
                        <a:t>Travail de terrain en première ligne 1</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4C6E7"/>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a:txBody>
                    <a:bodyPr/>
                    <a:lstStyle/>
                    <a:p>
                      <a:pPr marL="0" marR="0" lvl="0" indent="0" algn="ctr" rtl="0">
                        <a:lnSpc>
                          <a:spcPct val="100000"/>
                        </a:lnSpc>
                        <a:spcBef>
                          <a:spcPts val="0"/>
                        </a:spcBef>
                        <a:spcAft>
                          <a:spcPts val="0"/>
                        </a:spcAft>
                        <a:buClr>
                          <a:schemeClr val="dk1"/>
                        </a:buClr>
                        <a:buSzPts val="1100"/>
                        <a:buFont typeface="Arial"/>
                        <a:buNone/>
                      </a:pPr>
                      <a:r>
                        <a:rPr lang="fr-FR" sz="1100" b="1" i="0" u="none" strike="noStrike" cap="none">
                          <a:solidFill>
                            <a:schemeClr val="dk1"/>
                          </a:solidFill>
                          <a:latin typeface="Arial"/>
                          <a:ea typeface="Arial"/>
                          <a:cs typeface="Arial"/>
                          <a:sym typeface="Arial"/>
                        </a:rPr>
                        <a:t>Atelier de première ligne 2</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DEBF7"/>
                    </a:solidFill>
                  </a:tcPr>
                </a:tc>
                <a:tc gridSpan="3">
                  <a:txBody>
                    <a:bodyPr/>
                    <a:lstStyle/>
                    <a:p>
                      <a:pPr marL="0" marR="0" lvl="0" indent="0" algn="ctr" rtl="0">
                        <a:lnSpc>
                          <a:spcPct val="100000"/>
                        </a:lnSpc>
                        <a:spcBef>
                          <a:spcPts val="0"/>
                        </a:spcBef>
                        <a:spcAft>
                          <a:spcPts val="0"/>
                        </a:spcAft>
                        <a:buClr>
                          <a:schemeClr val="dk1"/>
                        </a:buClr>
                        <a:buSzPts val="1100"/>
                        <a:buFont typeface="Arial"/>
                        <a:buNone/>
                      </a:pPr>
                      <a:r>
                        <a:rPr lang="fr-FR" sz="1100" b="1" i="0" u="none" strike="noStrike" cap="none" dirty="0">
                          <a:solidFill>
                            <a:schemeClr val="dk1"/>
                          </a:solidFill>
                          <a:latin typeface="Arial"/>
                          <a:ea typeface="Arial"/>
                          <a:cs typeface="Arial"/>
                          <a:sym typeface="Arial"/>
                        </a:rPr>
                        <a:t>Travail de terrain en </a:t>
                      </a:r>
                      <a:br>
                        <a:rPr lang="fr-FR" sz="1100" b="1" i="0" u="none" strike="noStrike" cap="none" dirty="0">
                          <a:solidFill>
                            <a:schemeClr val="dk1"/>
                          </a:solidFill>
                          <a:latin typeface="Arial"/>
                          <a:ea typeface="Arial"/>
                          <a:cs typeface="Arial"/>
                          <a:sym typeface="Arial"/>
                        </a:rPr>
                      </a:br>
                      <a:r>
                        <a:rPr lang="fr-FR" sz="1100" b="1" i="0" u="none" strike="noStrike" cap="none" dirty="0">
                          <a:solidFill>
                            <a:schemeClr val="dk1"/>
                          </a:solidFill>
                          <a:latin typeface="Arial"/>
                          <a:ea typeface="Arial"/>
                          <a:cs typeface="Arial"/>
                          <a:sym typeface="Arial"/>
                        </a:rPr>
                        <a:t>première ligne 2</a:t>
                      </a:r>
                      <a:endParaRPr dirty="0"/>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B4C6E7"/>
                    </a:solidFill>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1"/>
                  </a:ext>
                </a:extLst>
              </a:tr>
              <a:tr h="158750">
                <a:tc>
                  <a:txBody>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Arial"/>
                        <a:ea typeface="Arial"/>
                        <a:cs typeface="Arial"/>
                        <a:sym typeface="Arial"/>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Districts</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W 25</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W 26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W 27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W 28</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W 29</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W 30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W 31</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 W 32</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W 33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W 34</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W 35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W 36</a:t>
                      </a:r>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NIKKI</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94%</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9ECF7F"/>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94%</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9ECF7F"/>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88%</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9E082"/>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C0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31%</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974"/>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31%</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974"/>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38%</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376"/>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38%</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376"/>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44%</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D78"/>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94%</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9ECF7F"/>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94%</a:t>
                      </a:r>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9ECF7F"/>
                    </a:solidFill>
                  </a:tcPr>
                </a:tc>
                <a:extLst>
                  <a:ext uri="{0D108BD9-81ED-4DB2-BD59-A6C34878D82A}">
                    <a16:rowId xmlns:a16="http://schemas.microsoft.com/office/drawing/2014/main" val="10003"/>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2</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SO-AVA</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56%</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F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F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F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78%</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E282"/>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extLst>
                  <a:ext uri="{0D108BD9-81ED-4DB2-BD59-A6C34878D82A}">
                    <a16:rowId xmlns:a16="http://schemas.microsoft.com/office/drawing/2014/main" val="10004"/>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3</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PEV d'Abomey-Calavi</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25%</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072"/>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072"/>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38%</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376"/>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77A"/>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63%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DCA7D"/>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88%</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9E082"/>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extLst>
                  <a:ext uri="{0D108BD9-81ED-4DB2-BD59-A6C34878D82A}">
                    <a16:rowId xmlns:a16="http://schemas.microsoft.com/office/drawing/2014/main" val="10005"/>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4</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Économiser</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42%</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A77"/>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EB84"/>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EB84"/>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92%</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B2D580"/>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extLst>
                  <a:ext uri="{0D108BD9-81ED-4DB2-BD59-A6C34878D82A}">
                    <a16:rowId xmlns:a16="http://schemas.microsoft.com/office/drawing/2014/main" val="10006"/>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5</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Zagnanado</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25%</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072"/>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77A"/>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extLst>
                  <a:ext uri="{0D108BD9-81ED-4DB2-BD59-A6C34878D82A}">
                    <a16:rowId xmlns:a16="http://schemas.microsoft.com/office/drawing/2014/main" val="10007"/>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6</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Malanville</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extLst>
                  <a:ext uri="{0D108BD9-81ED-4DB2-BD59-A6C34878D82A}">
                    <a16:rowId xmlns:a16="http://schemas.microsoft.com/office/drawing/2014/main" val="10008"/>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7</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Allada</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25%</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072"/>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072"/>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77A"/>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072"/>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77A"/>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072"/>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extLst>
                  <a:ext uri="{0D108BD9-81ED-4DB2-BD59-A6C34878D82A}">
                    <a16:rowId xmlns:a16="http://schemas.microsoft.com/office/drawing/2014/main" val="10009"/>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8</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Cotonou 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77A"/>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77A"/>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extLst>
                  <a:ext uri="{0D108BD9-81ED-4DB2-BD59-A6C34878D82A}">
                    <a16:rowId xmlns:a16="http://schemas.microsoft.com/office/drawing/2014/main" val="10010"/>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9</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Aguégués</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extLst>
                  <a:ext uri="{0D108BD9-81ED-4DB2-BD59-A6C34878D82A}">
                    <a16:rowId xmlns:a16="http://schemas.microsoft.com/office/drawing/2014/main" val="10011"/>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10</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Pobe</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67%</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DD07F"/>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EB84"/>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EB84"/>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EB84"/>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EB84"/>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extLst>
                  <a:ext uri="{0D108BD9-81ED-4DB2-BD59-A6C34878D82A}">
                    <a16:rowId xmlns:a16="http://schemas.microsoft.com/office/drawing/2014/main" val="10012"/>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11</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Abomey-Calavi</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25%</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072"/>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072"/>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38%</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376"/>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77A"/>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63%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DCA7D"/>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88%</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9E082"/>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extLst>
                  <a:ext uri="{0D108BD9-81ED-4DB2-BD59-A6C34878D82A}">
                    <a16:rowId xmlns:a16="http://schemas.microsoft.com/office/drawing/2014/main" val="10013"/>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12</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Ze</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77A"/>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extLst>
                  <a:ext uri="{0D108BD9-81ED-4DB2-BD59-A6C34878D82A}">
                    <a16:rowId xmlns:a16="http://schemas.microsoft.com/office/drawing/2014/main" val="10014"/>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13</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Sèmè-Podji </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774"/>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87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774"/>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40%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777"/>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60%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DC67D"/>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E583"/>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C1DA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C1DA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extLst>
                  <a:ext uri="{0D108BD9-81ED-4DB2-BD59-A6C34878D82A}">
                    <a16:rowId xmlns:a16="http://schemas.microsoft.com/office/drawing/2014/main" val="10015"/>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14</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Ifangni</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776D"/>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373"/>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776D"/>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776D"/>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776D"/>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175"/>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776D"/>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776D"/>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776D"/>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776D"/>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776D"/>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45%</a:t>
                      </a:r>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F78"/>
                    </a:solidFill>
                  </a:tcPr>
                </a:tc>
                <a:extLst>
                  <a:ext uri="{0D108BD9-81ED-4DB2-BD59-A6C34878D82A}">
                    <a16:rowId xmlns:a16="http://schemas.microsoft.com/office/drawing/2014/main" val="10016"/>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15</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Adja-Ouèrè </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extLst>
                  <a:ext uri="{0D108BD9-81ED-4DB2-BD59-A6C34878D82A}">
                    <a16:rowId xmlns:a16="http://schemas.microsoft.com/office/drawing/2014/main" val="10017"/>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16</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Adjarra</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14%</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7F6F"/>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29%</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573"/>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43%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B77"/>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43%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B77"/>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C27C"/>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C27C"/>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71%</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880"/>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C27C"/>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71%</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880"/>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C27C"/>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C27C"/>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57%</a:t>
                      </a:r>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C27C"/>
                    </a:solidFill>
                  </a:tcPr>
                </a:tc>
                <a:extLst>
                  <a:ext uri="{0D108BD9-81ED-4DB2-BD59-A6C34878D82A}">
                    <a16:rowId xmlns:a16="http://schemas.microsoft.com/office/drawing/2014/main" val="10018"/>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17</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Tchaourou</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31%</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974"/>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54%</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C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46%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B178"/>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46%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B178"/>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46%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B178"/>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62%</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DC97D"/>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extLst>
                  <a:ext uri="{0D108BD9-81ED-4DB2-BD59-A6C34878D82A}">
                    <a16:rowId xmlns:a16="http://schemas.microsoft.com/office/drawing/2014/main" val="10019"/>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18</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Perere</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373"/>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175"/>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175"/>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175"/>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45%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F78"/>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175"/>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175"/>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45%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F78"/>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18%</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98570"/>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36%</a:t>
                      </a:r>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175"/>
                    </a:solidFill>
                  </a:tcPr>
                </a:tc>
                <a:extLst>
                  <a:ext uri="{0D108BD9-81ED-4DB2-BD59-A6C34878D82A}">
                    <a16:rowId xmlns:a16="http://schemas.microsoft.com/office/drawing/2014/main" val="10020"/>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19</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Kalale</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27%</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273"/>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27%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A9273"/>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40%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BA777"/>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53%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CBC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E0E383"/>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A2D07F"/>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67%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DD07F"/>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E583"/>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E0E383"/>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E0E383"/>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87%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E0E383"/>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93%</a:t>
                      </a:r>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A2D07F"/>
                    </a:solidFill>
                  </a:tcPr>
                </a:tc>
                <a:extLst>
                  <a:ext uri="{0D108BD9-81ED-4DB2-BD59-A6C34878D82A}">
                    <a16:rowId xmlns:a16="http://schemas.microsoft.com/office/drawing/2014/main" val="10021"/>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20</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Cotonou V (Zone)</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8696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75%</a:t>
                      </a:r>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EDD81"/>
                    </a:solidFill>
                  </a:tcPr>
                </a:tc>
                <a:extLst>
                  <a:ext uri="{0D108BD9-81ED-4DB2-BD59-A6C34878D82A}">
                    <a16:rowId xmlns:a16="http://schemas.microsoft.com/office/drawing/2014/main" val="10022"/>
                  </a:ext>
                </a:extLst>
              </a:tr>
              <a:tr h="15875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21</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Segbana</a:t>
                      </a:r>
                      <a:endParaRPr sz="1050" b="0" i="0" u="none" strike="noStrike" cap="none">
                        <a:solidFill>
                          <a:schemeClr val="dk1"/>
                        </a:solidFill>
                        <a:latin typeface="Arial"/>
                        <a:ea typeface="Arial"/>
                        <a:cs typeface="Arial"/>
                        <a:sym typeface="Arial"/>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tc>
                  <a:txBody>
                    <a:bodyPr/>
                    <a:lstStyle/>
                    <a:p>
                      <a:pPr marL="0" marR="0" lvl="0" indent="0" algn="ctr" rtl="0">
                        <a:lnSpc>
                          <a:spcPct val="100000"/>
                        </a:lnSpc>
                        <a:spcBef>
                          <a:spcPts val="0"/>
                        </a:spcBef>
                        <a:spcAft>
                          <a:spcPts val="0"/>
                        </a:spcAft>
                        <a:buClr>
                          <a:schemeClr val="dk1"/>
                        </a:buClr>
                        <a:buSzPts val="1000"/>
                        <a:buFont typeface="Arial"/>
                        <a:buNone/>
                      </a:pPr>
                      <a:r>
                        <a:rPr lang="fr-FR" sz="1000" b="0" i="0" u="none" strike="noStrike" cap="none">
                          <a:solidFill>
                            <a:schemeClr val="dk1"/>
                          </a:solidFill>
                          <a:latin typeface="Arial"/>
                          <a:ea typeface="Arial"/>
                          <a:cs typeface="Arial"/>
                          <a:sym typeface="Arial"/>
                        </a:rPr>
                        <a:t>100%</a:t>
                      </a:r>
                      <a:endParaRPr/>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63BE7B"/>
                    </a:solidFill>
                  </a:tcPr>
                </a:tc>
                <a:extLst>
                  <a:ext uri="{0D108BD9-81ED-4DB2-BD59-A6C34878D82A}">
                    <a16:rowId xmlns:a16="http://schemas.microsoft.com/office/drawing/2014/main" val="10023"/>
                  </a:ext>
                </a:extLst>
              </a:tr>
              <a:tr h="179400">
                <a:tc>
                  <a:txBody>
                    <a:bodyPr/>
                    <a:lstStyle/>
                    <a:p>
                      <a:pPr marL="0" marR="0" lvl="0" indent="0" algn="r"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22</a:t>
                      </a:r>
                      <a:endParaRPr/>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050"/>
                        <a:buFont typeface="Arial"/>
                        <a:buNone/>
                      </a:pPr>
                      <a:r>
                        <a:rPr lang="fr-FR" sz="1050" b="0" i="0" u="none" strike="noStrike" cap="none">
                          <a:solidFill>
                            <a:schemeClr val="dk1"/>
                          </a:solidFill>
                          <a:latin typeface="Arial"/>
                          <a:ea typeface="Arial"/>
                          <a:cs typeface="Arial"/>
                          <a:sym typeface="Arial"/>
                        </a:rPr>
                        <a:t>Cotonou I &amp; IV (Zone)</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solidFill>
                      <a:prstDash val="solid"/>
                      <a:round/>
                      <a:headEnd type="none" w="sm" len="sm"/>
                      <a:tailEnd type="none" w="sm" len="sm"/>
                    </a:lnB>
                  </a:tcPr>
                </a:tc>
                <a:tc gridSpan="12">
                  <a:txBody>
                    <a:bodyPr/>
                    <a:lstStyle/>
                    <a:p>
                      <a:pPr marL="0" marR="0" lvl="0" indent="0" algn="ctr" rtl="0">
                        <a:lnSpc>
                          <a:spcPct val="100000"/>
                        </a:lnSpc>
                        <a:spcBef>
                          <a:spcPts val="0"/>
                        </a:spcBef>
                        <a:spcAft>
                          <a:spcPts val="0"/>
                        </a:spcAft>
                        <a:buClr>
                          <a:schemeClr val="dk1"/>
                        </a:buClr>
                        <a:buSzPts val="1050"/>
                        <a:buFont typeface="Arial"/>
                        <a:buNone/>
                      </a:pPr>
                      <a:r>
                        <a:rPr lang="fr-FR" sz="1050" b="0" i="1" u="none" strike="noStrike" cap="none">
                          <a:solidFill>
                            <a:schemeClr val="dk1"/>
                          </a:solidFill>
                          <a:latin typeface="Arial"/>
                          <a:ea typeface="Arial"/>
                          <a:cs typeface="Arial"/>
                          <a:sym typeface="Arial"/>
                        </a:rPr>
                        <a:t>Pas de rapport</a:t>
                      </a:r>
                      <a:endParaRPr/>
                    </a:p>
                  </a:txBody>
                  <a:tcPr marL="5700" marR="5700" marT="4400" marB="0" anchor="ctr">
                    <a:lnL w="9525"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24"/>
                  </a:ext>
                </a:extLst>
              </a:tr>
              <a:tr h="217500">
                <a:tc>
                  <a:txBody>
                    <a:bodyPr/>
                    <a:lstStyle/>
                    <a:p>
                      <a:pPr marL="0" marR="0" lvl="0" indent="0" algn="l" rtl="0">
                        <a:lnSpc>
                          <a:spcPct val="100000"/>
                        </a:lnSpc>
                        <a:spcBef>
                          <a:spcPts val="0"/>
                        </a:spcBef>
                        <a:spcAft>
                          <a:spcPts val="0"/>
                        </a:spcAft>
                        <a:buClr>
                          <a:schemeClr val="dk1"/>
                        </a:buClr>
                        <a:buSzPts val="800"/>
                        <a:buFont typeface="Arial"/>
                        <a:buNone/>
                      </a:pPr>
                      <a:r>
                        <a:rPr lang="fr-FR" sz="800" b="0" i="0" u="none" strike="noStrike" cap="none" dirty="0">
                          <a:solidFill>
                            <a:schemeClr val="dk1"/>
                          </a:solidFill>
                          <a:latin typeface="Arial"/>
                          <a:ea typeface="Arial"/>
                          <a:cs typeface="Arial"/>
                          <a:sym typeface="Arial"/>
                        </a:rPr>
                        <a:t> </a:t>
                      </a:r>
                      <a:endParaRPr dirty="0"/>
                    </a:p>
                  </a:txBody>
                  <a:tcPr marL="5700" marR="5700" marT="4400" marB="0" anchor="ctr">
                    <a:lnL w="12700" cap="flat" cmpd="sng">
                      <a:solidFill>
                        <a:srgbClr val="000000"/>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Moyenne par semaine</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37%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40%</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48%</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55%</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71%</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76%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77%</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79%</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83%</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86%</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200"/>
                        <a:buFont typeface="Arial"/>
                        <a:buNone/>
                      </a:pPr>
                      <a:r>
                        <a:rPr lang="fr-FR" sz="1200" b="1" i="0" u="none" strike="noStrike" cap="none">
                          <a:solidFill>
                            <a:schemeClr val="dk1"/>
                          </a:solidFill>
                          <a:latin typeface="Arial"/>
                          <a:ea typeface="Arial"/>
                          <a:cs typeface="Arial"/>
                          <a:sym typeface="Arial"/>
                        </a:rPr>
                        <a:t>88%</a:t>
                      </a:r>
                      <a:endParaRPr/>
                    </a:p>
                  </a:txBody>
                  <a:tcPr marL="5700" marR="5700" marT="440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200"/>
                        <a:buFont typeface="Arial"/>
                        <a:buNone/>
                      </a:pPr>
                      <a:r>
                        <a:rPr lang="fr-FR" sz="1200" b="1" i="0" u="none" strike="noStrike" cap="none" dirty="0">
                          <a:solidFill>
                            <a:schemeClr val="dk1"/>
                          </a:solidFill>
                          <a:latin typeface="Arial"/>
                          <a:ea typeface="Arial"/>
                          <a:cs typeface="Arial"/>
                          <a:sym typeface="Arial"/>
                        </a:rPr>
                        <a:t>89%</a:t>
                      </a:r>
                      <a:endParaRPr dirty="0"/>
                    </a:p>
                  </a:txBody>
                  <a:tcPr marL="5700" marR="5700" marT="4400" marB="0" anchor="ctr">
                    <a:lnL w="9525" cap="flat" cmpd="sng">
                      <a:solidFill>
                        <a:srgbClr val="000000">
                          <a:alpha val="0"/>
                        </a:srgbClr>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25"/>
                  </a:ext>
                </a:extLst>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15"/>
        <p:cNvGrpSpPr/>
        <p:nvPr/>
      </p:nvGrpSpPr>
      <p:grpSpPr>
        <a:xfrm>
          <a:off x="0" y="0"/>
          <a:ext cx="0" cy="0"/>
          <a:chOff x="0" y="0"/>
          <a:chExt cx="0" cy="0"/>
        </a:xfrm>
      </p:grpSpPr>
      <p:sp>
        <p:nvSpPr>
          <p:cNvPr id="516" name="Google Shape;516;p63"/>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dk1"/>
              </a:buClr>
              <a:buSzPct val="100000"/>
              <a:buFont typeface="Libre Franklin Medium"/>
              <a:buNone/>
            </a:pPr>
            <a:r>
              <a:rPr lang="fr-FR" dirty="0">
                <a:latin typeface="Franklin Gothic Medium" panose="020B0603020102020204" pitchFamily="34" charset="0"/>
              </a:rPr>
              <a:t>Systèmes de surveillance Une Seule Santé</a:t>
            </a:r>
            <a:br>
              <a:rPr lang="fr-FR" dirty="0">
                <a:latin typeface="Franklin Gothic Medium" panose="020B0603020102020204" pitchFamily="34" charset="0"/>
              </a:rPr>
            </a:br>
            <a:endParaRPr dirty="0">
              <a:latin typeface="Franklin Gothic Medium" panose="020B0603020102020204" pitchFamily="34" charset="0"/>
            </a:endParaRPr>
          </a:p>
        </p:txBody>
      </p:sp>
      <p:sp>
        <p:nvSpPr>
          <p:cNvPr id="517" name="Google Shape;517;p63"/>
          <p:cNvSpPr txBox="1">
            <a:spLocks noGrp="1"/>
          </p:cNvSpPr>
          <p:nvPr>
            <p:ph type="body" idx="2"/>
          </p:nvPr>
        </p:nvSpPr>
        <p:spPr>
          <a:xfrm>
            <a:off x="2971800" y="6140624"/>
            <a:ext cx="6566747" cy="800100"/>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fr-FR" sz="1200"/>
              <a:t>Adapté de Bordier M, et al. Août 2020. Characteristics of One Health surveillance systems : a systematic literature review (Caractéristiques des systèmes de surveillance One Health : une revue systématique de la littérature). </a:t>
            </a:r>
            <a:r>
              <a:rPr lang="fr-FR" sz="1200" u="sng">
                <a:solidFill>
                  <a:schemeClr val="hlink"/>
                </a:solidFill>
                <a:hlinkClick r:id="rId3"/>
              </a:rPr>
              <a:t>https://doi.</a:t>
            </a:r>
            <a:r>
              <a:rPr lang="fr-FR" sz="1200"/>
              <a:t>org/10.1016/j.prevetmed.2018.10.005 </a:t>
            </a:r>
            <a:endParaRPr/>
          </a:p>
          <a:p>
            <a:pPr marL="0" lvl="0" indent="0" algn="r" rtl="0">
              <a:lnSpc>
                <a:spcPct val="90000"/>
              </a:lnSpc>
              <a:spcBef>
                <a:spcPts val="1000"/>
              </a:spcBef>
              <a:spcAft>
                <a:spcPts val="0"/>
              </a:spcAft>
              <a:buClr>
                <a:schemeClr val="dk1"/>
              </a:buClr>
              <a:buSzPts val="1200"/>
              <a:buNone/>
            </a:pPr>
            <a:endParaRPr/>
          </a:p>
        </p:txBody>
      </p:sp>
      <p:sp>
        <p:nvSpPr>
          <p:cNvPr id="518" name="Google Shape;518;p63"/>
          <p:cNvSpPr txBox="1"/>
          <p:nvPr/>
        </p:nvSpPr>
        <p:spPr>
          <a:xfrm rot="-5400000">
            <a:off x="4991267" y="3499999"/>
            <a:ext cx="2771191" cy="1015663"/>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fr-FR" sz="2000" b="1" i="0" u="none" strike="noStrike" cap="none">
                <a:solidFill>
                  <a:srgbClr val="000000"/>
                </a:solidFill>
                <a:latin typeface="Arial"/>
                <a:ea typeface="Arial"/>
                <a:cs typeface="Arial"/>
                <a:sym typeface="Arial"/>
              </a:rPr>
              <a:t>Degrés de collaboration possibles</a:t>
            </a:r>
            <a:endParaRPr/>
          </a:p>
        </p:txBody>
      </p:sp>
      <p:grpSp>
        <p:nvGrpSpPr>
          <p:cNvPr id="519" name="Google Shape;519;p63"/>
          <p:cNvGrpSpPr/>
          <p:nvPr/>
        </p:nvGrpSpPr>
        <p:grpSpPr>
          <a:xfrm>
            <a:off x="216056" y="1961080"/>
            <a:ext cx="5399095" cy="3583082"/>
            <a:chOff x="0" y="-66633"/>
            <a:chExt cx="5399095" cy="3583082"/>
          </a:xfrm>
        </p:grpSpPr>
        <p:sp>
          <p:nvSpPr>
            <p:cNvPr id="520" name="Google Shape;520;p63"/>
            <p:cNvSpPr/>
            <p:nvPr/>
          </p:nvSpPr>
          <p:spPr>
            <a:xfrm>
              <a:off x="171842" y="-66633"/>
              <a:ext cx="5227253" cy="3531116"/>
            </a:xfrm>
            <a:custGeom>
              <a:avLst/>
              <a:gdLst/>
              <a:ahLst/>
              <a:cxnLst/>
              <a:rect l="l" t="t" r="r" b="b"/>
              <a:pathLst>
                <a:path w="120000" h="120000" extrusionOk="0">
                  <a:moveTo>
                    <a:pt x="72236" y="4695"/>
                  </a:moveTo>
                  <a:cubicBezTo>
                    <a:pt x="99703" y="10541"/>
                    <a:pt x="118879" y="34949"/>
                    <a:pt x="117642" y="62490"/>
                  </a:cubicBezTo>
                  <a:cubicBezTo>
                    <a:pt x="116405" y="90031"/>
                    <a:pt x="95116" y="112691"/>
                    <a:pt x="67231" y="116146"/>
                  </a:cubicBezTo>
                  <a:cubicBezTo>
                    <a:pt x="39347" y="119601"/>
                    <a:pt x="12981" y="102846"/>
                    <a:pt x="4800" y="76472"/>
                  </a:cubicBezTo>
                  <a:cubicBezTo>
                    <a:pt x="-3380" y="50098"/>
                    <a:pt x="9005" y="21779"/>
                    <a:pt x="34126" y="9417"/>
                  </a:cubicBezTo>
                  <a:lnTo>
                    <a:pt x="32923" y="6586"/>
                  </a:lnTo>
                  <a:lnTo>
                    <a:pt x="38973" y="10546"/>
                  </a:lnTo>
                  <a:lnTo>
                    <a:pt x="37653" y="17711"/>
                  </a:lnTo>
                  <a:lnTo>
                    <a:pt x="36451" y="14884"/>
                  </a:lnTo>
                  <a:lnTo>
                    <a:pt x="36451" y="14884"/>
                  </a:lnTo>
                  <a:cubicBezTo>
                    <a:pt x="13015" y="25712"/>
                    <a:pt x="1332" y="50892"/>
                    <a:pt x="8824" y="74424"/>
                  </a:cubicBezTo>
                  <a:cubicBezTo>
                    <a:pt x="16317" y="97956"/>
                    <a:pt x="40791" y="112945"/>
                    <a:pt x="66694" y="109867"/>
                  </a:cubicBezTo>
                  <a:cubicBezTo>
                    <a:pt x="92598" y="106789"/>
                    <a:pt x="112342" y="86545"/>
                    <a:pt x="113380" y="62000"/>
                  </a:cubicBezTo>
                  <a:cubicBezTo>
                    <a:pt x="114419" y="37454"/>
                    <a:pt x="96448" y="15798"/>
                    <a:pt x="70887" y="10792"/>
                  </a:cubicBezTo>
                  <a:close/>
                </a:path>
              </a:pathLst>
            </a:custGeom>
            <a:solidFill>
              <a:srgbClr val="0094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63"/>
            <p:cNvSpPr/>
            <p:nvPr/>
          </p:nvSpPr>
          <p:spPr>
            <a:xfrm>
              <a:off x="2012483" y="1449"/>
              <a:ext cx="1545971" cy="648690"/>
            </a:xfrm>
            <a:prstGeom prst="roundRect">
              <a:avLst>
                <a:gd name="adj" fmla="val 16667"/>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63"/>
            <p:cNvSpPr txBox="1"/>
            <p:nvPr/>
          </p:nvSpPr>
          <p:spPr>
            <a:xfrm>
              <a:off x="2044149" y="33115"/>
              <a:ext cx="1482639" cy="585358"/>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1600"/>
                <a:buFont typeface="Arial"/>
                <a:buNone/>
              </a:pPr>
              <a:r>
                <a:rPr lang="fr-FR" sz="1600" b="1">
                  <a:solidFill>
                    <a:schemeClr val="dk1"/>
                  </a:solidFill>
                  <a:latin typeface="Arial"/>
                  <a:ea typeface="Arial"/>
                  <a:cs typeface="Arial"/>
                  <a:sym typeface="Arial"/>
                </a:rPr>
                <a:t>Détecter, diagnostiquer</a:t>
              </a:r>
              <a:endParaRPr/>
            </a:p>
          </p:txBody>
        </p:sp>
        <p:sp>
          <p:nvSpPr>
            <p:cNvPr id="523" name="Google Shape;523;p63"/>
            <p:cNvSpPr/>
            <p:nvPr/>
          </p:nvSpPr>
          <p:spPr>
            <a:xfrm>
              <a:off x="3984994" y="668422"/>
              <a:ext cx="1297380" cy="648690"/>
            </a:xfrm>
            <a:prstGeom prst="roundRect">
              <a:avLst>
                <a:gd name="adj" fmla="val 16667"/>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63"/>
            <p:cNvSpPr txBox="1"/>
            <p:nvPr/>
          </p:nvSpPr>
          <p:spPr>
            <a:xfrm>
              <a:off x="4016660" y="700088"/>
              <a:ext cx="1234048" cy="585358"/>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1600"/>
                <a:buFont typeface="Arial"/>
                <a:buNone/>
              </a:pPr>
              <a:r>
                <a:rPr lang="fr-FR" sz="1600" b="1">
                  <a:solidFill>
                    <a:schemeClr val="dk1"/>
                  </a:solidFill>
                  <a:latin typeface="Arial"/>
                  <a:ea typeface="Arial"/>
                  <a:cs typeface="Arial"/>
                  <a:sym typeface="Arial"/>
                </a:rPr>
                <a:t>Collecter</a:t>
              </a:r>
              <a:endParaRPr/>
            </a:p>
          </p:txBody>
        </p:sp>
        <p:sp>
          <p:nvSpPr>
            <p:cNvPr id="525" name="Google Shape;525;p63"/>
            <p:cNvSpPr/>
            <p:nvPr/>
          </p:nvSpPr>
          <p:spPr>
            <a:xfrm>
              <a:off x="3984994" y="2136002"/>
              <a:ext cx="1297380" cy="648690"/>
            </a:xfrm>
            <a:prstGeom prst="roundRect">
              <a:avLst>
                <a:gd name="adj" fmla="val 16667"/>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63"/>
            <p:cNvSpPr txBox="1"/>
            <p:nvPr/>
          </p:nvSpPr>
          <p:spPr>
            <a:xfrm>
              <a:off x="4016660" y="2167668"/>
              <a:ext cx="1234048" cy="585358"/>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1600"/>
                <a:buFont typeface="Arial"/>
                <a:buNone/>
              </a:pPr>
              <a:r>
                <a:rPr lang="fr-FR" sz="1600" b="1">
                  <a:solidFill>
                    <a:schemeClr val="dk1"/>
                  </a:solidFill>
                  <a:latin typeface="Arial"/>
                  <a:ea typeface="Arial"/>
                  <a:cs typeface="Arial"/>
                  <a:sym typeface="Arial"/>
                </a:rPr>
                <a:t>Compiler, analyser</a:t>
              </a:r>
              <a:endParaRPr/>
            </a:p>
          </p:txBody>
        </p:sp>
        <p:sp>
          <p:nvSpPr>
            <p:cNvPr id="527" name="Google Shape;527;p63"/>
            <p:cNvSpPr/>
            <p:nvPr/>
          </p:nvSpPr>
          <p:spPr>
            <a:xfrm>
              <a:off x="2187390" y="2867759"/>
              <a:ext cx="1291866" cy="648690"/>
            </a:xfrm>
            <a:prstGeom prst="roundRect">
              <a:avLst>
                <a:gd name="adj" fmla="val 16667"/>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63"/>
            <p:cNvSpPr txBox="1"/>
            <p:nvPr/>
          </p:nvSpPr>
          <p:spPr>
            <a:xfrm>
              <a:off x="2219056" y="2899425"/>
              <a:ext cx="1228534" cy="585358"/>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1600"/>
                <a:buFont typeface="Arial"/>
                <a:buNone/>
              </a:pPr>
              <a:r>
                <a:rPr lang="fr-FR" sz="1600" b="1">
                  <a:solidFill>
                    <a:schemeClr val="dk1"/>
                  </a:solidFill>
                  <a:latin typeface="Arial"/>
                  <a:ea typeface="Arial"/>
                  <a:cs typeface="Arial"/>
                  <a:sym typeface="Arial"/>
                </a:rPr>
                <a:t>Interpréter</a:t>
              </a:r>
              <a:endParaRPr sz="1600" b="1">
                <a:solidFill>
                  <a:schemeClr val="dk1"/>
                </a:solidFill>
                <a:latin typeface="Arial"/>
                <a:ea typeface="Arial"/>
                <a:cs typeface="Arial"/>
                <a:sym typeface="Arial"/>
              </a:endParaRPr>
            </a:p>
          </p:txBody>
        </p:sp>
        <p:sp>
          <p:nvSpPr>
            <p:cNvPr id="529" name="Google Shape;529;p63"/>
            <p:cNvSpPr/>
            <p:nvPr/>
          </p:nvSpPr>
          <p:spPr>
            <a:xfrm>
              <a:off x="0" y="2178668"/>
              <a:ext cx="1874506" cy="648690"/>
            </a:xfrm>
            <a:prstGeom prst="roundRect">
              <a:avLst>
                <a:gd name="adj" fmla="val 16667"/>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63"/>
            <p:cNvSpPr txBox="1"/>
            <p:nvPr/>
          </p:nvSpPr>
          <p:spPr>
            <a:xfrm>
              <a:off x="31666" y="2210334"/>
              <a:ext cx="1811174" cy="585358"/>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1600"/>
                <a:buFont typeface="Arial"/>
                <a:buNone/>
              </a:pPr>
              <a:r>
                <a:rPr lang="fr-FR" sz="1600" b="1">
                  <a:solidFill>
                    <a:schemeClr val="dk1"/>
                  </a:solidFill>
                  <a:latin typeface="Arial"/>
                  <a:ea typeface="Arial"/>
                  <a:cs typeface="Arial"/>
                  <a:sym typeface="Arial"/>
                </a:rPr>
                <a:t>Communiquer</a:t>
              </a:r>
              <a:endParaRPr/>
            </a:p>
          </p:txBody>
        </p:sp>
        <p:sp>
          <p:nvSpPr>
            <p:cNvPr id="531" name="Google Shape;531;p63"/>
            <p:cNvSpPr/>
            <p:nvPr/>
          </p:nvSpPr>
          <p:spPr>
            <a:xfrm>
              <a:off x="0" y="668423"/>
              <a:ext cx="1526757" cy="648690"/>
            </a:xfrm>
            <a:prstGeom prst="roundRect">
              <a:avLst>
                <a:gd name="adj" fmla="val 16667"/>
              </a:avLst>
            </a:prstGeom>
            <a:solidFill>
              <a:schemeClr val="lt1"/>
            </a:solidFill>
            <a:ln w="28575" cap="flat" cmpd="sng">
              <a:solidFill>
                <a:schemeClr val="dk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63"/>
            <p:cNvSpPr txBox="1"/>
            <p:nvPr/>
          </p:nvSpPr>
          <p:spPr>
            <a:xfrm>
              <a:off x="31666" y="700089"/>
              <a:ext cx="1463425" cy="585358"/>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1600"/>
                <a:buFont typeface="Arial"/>
                <a:buNone/>
              </a:pPr>
              <a:r>
                <a:rPr lang="fr-FR" sz="1600" b="1">
                  <a:solidFill>
                    <a:schemeClr val="dk1"/>
                  </a:solidFill>
                  <a:latin typeface="Arial"/>
                  <a:ea typeface="Arial"/>
                  <a:cs typeface="Arial"/>
                  <a:sym typeface="Arial"/>
                </a:rPr>
                <a:t>Agir</a:t>
              </a:r>
              <a:endParaRPr/>
            </a:p>
          </p:txBody>
        </p:sp>
      </p:grpSp>
      <p:sp>
        <p:nvSpPr>
          <p:cNvPr id="533" name="Google Shape;533;p63"/>
          <p:cNvSpPr/>
          <p:nvPr/>
        </p:nvSpPr>
        <p:spPr>
          <a:xfrm>
            <a:off x="4212888" y="4174869"/>
            <a:ext cx="1273511" cy="621719"/>
          </a:xfrm>
          <a:prstGeom prst="roundRect">
            <a:avLst>
              <a:gd name="adj" fmla="val 16667"/>
            </a:avLst>
          </a:prstGeom>
          <a:noFill/>
          <a:ln w="76200" cap="flat" cmpd="sng">
            <a:solidFill>
              <a:srgbClr val="F794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0" u="none" strike="noStrike" cap="none">
              <a:solidFill>
                <a:srgbClr val="FFFFFF"/>
              </a:solidFill>
              <a:latin typeface="Calibri"/>
              <a:ea typeface="Calibri"/>
              <a:cs typeface="Calibri"/>
              <a:sym typeface="Calibri"/>
            </a:endParaRPr>
          </a:p>
        </p:txBody>
      </p:sp>
      <p:graphicFrame>
        <p:nvGraphicFramePr>
          <p:cNvPr id="534" name="Google Shape;534;p63"/>
          <p:cNvGraphicFramePr/>
          <p:nvPr>
            <p:extLst>
              <p:ext uri="{D42A27DB-BD31-4B8C-83A1-F6EECF244321}">
                <p14:modId xmlns:p14="http://schemas.microsoft.com/office/powerpoint/2010/main" val="1988028038"/>
              </p:ext>
            </p:extLst>
          </p:nvPr>
        </p:nvGraphicFramePr>
        <p:xfrm>
          <a:off x="7002379" y="2465825"/>
          <a:ext cx="4850000" cy="3383390"/>
        </p:xfrm>
        <a:graphic>
          <a:graphicData uri="http://schemas.openxmlformats.org/drawingml/2006/table">
            <a:tbl>
              <a:tblPr firstRow="1" bandRow="1">
                <a:noFill/>
                <a:tableStyleId>{0756C427-3553-4915-806E-A3AC52AAE59E}</a:tableStyleId>
              </a:tblPr>
              <a:tblGrid>
                <a:gridCol w="4850000">
                  <a:extLst>
                    <a:ext uri="{9D8B030D-6E8A-4147-A177-3AD203B41FA5}">
                      <a16:colId xmlns:a16="http://schemas.microsoft.com/office/drawing/2014/main" val="20000"/>
                    </a:ext>
                  </a:extLst>
                </a:gridCol>
              </a:tblGrid>
              <a:tr h="371775">
                <a:tc>
                  <a:txBody>
                    <a:bodyPr/>
                    <a:lstStyle/>
                    <a:p>
                      <a:pPr marL="0" marR="0" lvl="0" indent="0" algn="ctr" rtl="0">
                        <a:lnSpc>
                          <a:spcPct val="100000"/>
                        </a:lnSpc>
                        <a:spcBef>
                          <a:spcPts val="0"/>
                        </a:spcBef>
                        <a:spcAft>
                          <a:spcPts val="0"/>
                        </a:spcAft>
                        <a:buClr>
                          <a:schemeClr val="dk1"/>
                        </a:buClr>
                        <a:buSzPts val="2000"/>
                        <a:buFont typeface="Arial"/>
                        <a:buNone/>
                      </a:pPr>
                      <a:r>
                        <a:rPr lang="fr-FR" sz="2000">
                          <a:solidFill>
                            <a:schemeClr val="dk1"/>
                          </a:solidFill>
                          <a:latin typeface="Arial"/>
                          <a:ea typeface="Arial"/>
                          <a:cs typeface="Arial"/>
                          <a:sym typeface="Arial"/>
                        </a:rPr>
                        <a:t>Partage de données (compilation)</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370850">
                <a:tc>
                  <a:txBody>
                    <a:bodyPr/>
                    <a:lstStyle/>
                    <a:p>
                      <a:pPr marL="0" marR="0" lvl="0" indent="0" algn="ctr" rtl="0">
                        <a:spcBef>
                          <a:spcPts val="0"/>
                        </a:spcBef>
                        <a:spcAft>
                          <a:spcPts val="0"/>
                        </a:spcAft>
                        <a:buNone/>
                      </a:pPr>
                      <a:r>
                        <a:rPr lang="fr-FR" sz="2000">
                          <a:solidFill>
                            <a:schemeClr val="dk1"/>
                          </a:solidFill>
                          <a:latin typeface="Arial"/>
                          <a:ea typeface="Arial"/>
                          <a:cs typeface="Arial"/>
                          <a:sym typeface="Arial"/>
                        </a:rPr>
                        <a:t>Pas d'échange de données</a:t>
                      </a:r>
                      <a:endParaRPr/>
                    </a:p>
                  </a:txBody>
                  <a:tcPr marL="91450" marR="91450" marT="91450" marB="9145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01"/>
                  </a:ext>
                </a:extLst>
              </a:tr>
              <a:tr h="370850">
                <a:tc>
                  <a:txBody>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a:txBody>
                  <a:tcPr marL="91450" marR="91450" marT="91450" marB="9145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alpha val="40000"/>
                      </a:schemeClr>
                    </a:solidFill>
                  </a:tcPr>
                </a:tc>
                <a:extLst>
                  <a:ext uri="{0D108BD9-81ED-4DB2-BD59-A6C34878D82A}">
                    <a16:rowId xmlns:a16="http://schemas.microsoft.com/office/drawing/2014/main" val="10002"/>
                  </a:ext>
                </a:extLst>
              </a:tr>
              <a:tr h="370850">
                <a:tc>
                  <a:txBody>
                    <a:bodyPr/>
                    <a:lstStyle/>
                    <a:p>
                      <a:pPr marL="0" marR="0" lvl="0" indent="0" algn="ctr" rtl="0">
                        <a:spcBef>
                          <a:spcPts val="0"/>
                        </a:spcBef>
                        <a:spcAft>
                          <a:spcPts val="0"/>
                        </a:spcAft>
                        <a:buNone/>
                      </a:pPr>
                      <a:r>
                        <a:rPr lang="fr-FR" sz="2000" dirty="0">
                          <a:solidFill>
                            <a:schemeClr val="dk1"/>
                          </a:solidFill>
                          <a:latin typeface="Arial"/>
                          <a:ea typeface="Arial"/>
                          <a:cs typeface="Arial"/>
                          <a:sym typeface="Arial"/>
                        </a:rPr>
                        <a:t>Notification d'événements </a:t>
                      </a:r>
                      <a:br>
                        <a:rPr lang="fr-FR" sz="2000" dirty="0">
                          <a:solidFill>
                            <a:schemeClr val="dk1"/>
                          </a:solidFill>
                          <a:latin typeface="Arial"/>
                          <a:ea typeface="Arial"/>
                          <a:cs typeface="Arial"/>
                          <a:sym typeface="Arial"/>
                        </a:rPr>
                      </a:br>
                      <a:r>
                        <a:rPr lang="fr-FR" sz="2000" dirty="0">
                          <a:solidFill>
                            <a:schemeClr val="dk1"/>
                          </a:solidFill>
                          <a:latin typeface="Arial"/>
                          <a:ea typeface="Arial"/>
                          <a:cs typeface="Arial"/>
                          <a:sym typeface="Arial"/>
                        </a:rPr>
                        <a:t>inhabituels uniquement</a:t>
                      </a:r>
                      <a:endParaRPr dirty="0"/>
                    </a:p>
                  </a:txBody>
                  <a:tcPr marL="91450" marR="91450" marT="91450" marB="9145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03"/>
                  </a:ext>
                </a:extLst>
              </a:tr>
              <a:tr h="370850">
                <a:tc>
                  <a:txBody>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a:txBody>
                  <a:tcPr marL="91450" marR="91450" marT="91450" marB="9145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alpha val="40000"/>
                      </a:schemeClr>
                    </a:solidFill>
                  </a:tcPr>
                </a:tc>
                <a:extLst>
                  <a:ext uri="{0D108BD9-81ED-4DB2-BD59-A6C34878D82A}">
                    <a16:rowId xmlns:a16="http://schemas.microsoft.com/office/drawing/2014/main" val="10004"/>
                  </a:ext>
                </a:extLst>
              </a:tr>
              <a:tr h="370850">
                <a:tc>
                  <a:txBody>
                    <a:bodyPr/>
                    <a:lstStyle/>
                    <a:p>
                      <a:pPr marL="0" marR="0" lvl="0" indent="0" algn="ctr" rtl="0">
                        <a:spcBef>
                          <a:spcPts val="0"/>
                        </a:spcBef>
                        <a:spcAft>
                          <a:spcPts val="0"/>
                        </a:spcAft>
                        <a:buNone/>
                      </a:pPr>
                      <a:r>
                        <a:rPr lang="fr-FR" sz="2000" dirty="0">
                          <a:solidFill>
                            <a:schemeClr val="dk1"/>
                          </a:solidFill>
                          <a:latin typeface="Arial"/>
                          <a:ea typeface="Arial"/>
                          <a:cs typeface="Arial"/>
                          <a:sym typeface="Arial"/>
                        </a:rPr>
                        <a:t>Échange de données continu </a:t>
                      </a:r>
                      <a:br>
                        <a:rPr lang="fr-FR" sz="2000" dirty="0">
                          <a:solidFill>
                            <a:schemeClr val="dk1"/>
                          </a:solidFill>
                          <a:latin typeface="Arial"/>
                          <a:ea typeface="Arial"/>
                          <a:cs typeface="Arial"/>
                          <a:sym typeface="Arial"/>
                        </a:rPr>
                      </a:br>
                      <a:r>
                        <a:rPr lang="fr-FR" sz="2000" dirty="0">
                          <a:solidFill>
                            <a:schemeClr val="dk1"/>
                          </a:solidFill>
                          <a:latin typeface="Arial"/>
                          <a:ea typeface="Arial"/>
                          <a:cs typeface="Arial"/>
                          <a:sym typeface="Arial"/>
                        </a:rPr>
                        <a:t>et systématique</a:t>
                      </a:r>
                      <a:endParaRPr dirty="0"/>
                    </a:p>
                  </a:txBody>
                  <a:tcPr marL="91450" marR="91450" marT="91450" marB="9145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6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rgbClr val="000000"/>
              </a:buClr>
              <a:buSzPts val="2400"/>
              <a:buChar char="•"/>
            </a:pPr>
            <a:r>
              <a:rPr lang="fr-FR" sz="2400" dirty="0">
                <a:solidFill>
                  <a:srgbClr val="000000"/>
                </a:solidFill>
                <a:latin typeface="Arial"/>
                <a:ea typeface="Arial"/>
                <a:cs typeface="Arial"/>
                <a:sym typeface="Arial"/>
              </a:rPr>
              <a:t>Quels sont les problèmes courants de qualité des données que vous rencontrez dans votre secteur ? </a:t>
            </a:r>
            <a:r>
              <a:rPr lang="fr-FR" sz="2400" i="1" dirty="0">
                <a:solidFill>
                  <a:srgbClr val="000000"/>
                </a:solidFill>
                <a:latin typeface="Arial"/>
                <a:ea typeface="Arial"/>
                <a:cs typeface="Arial"/>
                <a:sym typeface="Arial"/>
              </a:rPr>
              <a:t>   </a:t>
            </a:r>
            <a:endParaRPr dirty="0"/>
          </a:p>
          <a:p>
            <a:pPr marL="228600" lvl="0" indent="-228600" algn="l" rtl="0">
              <a:lnSpc>
                <a:spcPct val="100000"/>
              </a:lnSpc>
              <a:spcBef>
                <a:spcPts val="1000"/>
              </a:spcBef>
              <a:spcAft>
                <a:spcPts val="0"/>
              </a:spcAft>
              <a:buClr>
                <a:srgbClr val="000000"/>
              </a:buClr>
              <a:buSzPts val="2400"/>
              <a:buChar char="•"/>
            </a:pPr>
            <a:r>
              <a:rPr lang="fr-FR" sz="2400" dirty="0">
                <a:solidFill>
                  <a:srgbClr val="000000"/>
                </a:solidFill>
                <a:latin typeface="Arial"/>
                <a:ea typeface="Arial"/>
                <a:cs typeface="Arial"/>
                <a:sym typeface="Arial"/>
              </a:rPr>
              <a:t>Quelles mesures chaque secteur a-t-il prises pour améliorer la qualité </a:t>
            </a:r>
            <a:br>
              <a:rPr lang="fr-FR" sz="2400" dirty="0">
                <a:solidFill>
                  <a:srgbClr val="000000"/>
                </a:solidFill>
                <a:latin typeface="Arial"/>
                <a:ea typeface="Arial"/>
                <a:cs typeface="Arial"/>
                <a:sym typeface="Arial"/>
              </a:rPr>
            </a:br>
            <a:r>
              <a:rPr lang="fr-FR" sz="2400" dirty="0">
                <a:solidFill>
                  <a:srgbClr val="000000"/>
                </a:solidFill>
                <a:latin typeface="Arial"/>
                <a:ea typeface="Arial"/>
                <a:cs typeface="Arial"/>
                <a:sym typeface="Arial"/>
              </a:rPr>
              <a:t>des données ?</a:t>
            </a:r>
            <a:endParaRPr sz="2400" i="1" dirty="0">
              <a:solidFill>
                <a:srgbClr val="000000"/>
              </a:solidFill>
              <a:latin typeface="Arial"/>
              <a:ea typeface="Arial"/>
              <a:cs typeface="Arial"/>
              <a:sym typeface="Arial"/>
            </a:endParaRPr>
          </a:p>
          <a:p>
            <a:pPr marL="228600" lvl="0" indent="-76200" algn="l" rtl="0">
              <a:lnSpc>
                <a:spcPct val="100000"/>
              </a:lnSpc>
              <a:spcBef>
                <a:spcPts val="1000"/>
              </a:spcBef>
              <a:spcAft>
                <a:spcPts val="0"/>
              </a:spcAft>
              <a:buClr>
                <a:schemeClr val="dk1"/>
              </a:buClr>
              <a:buSzPts val="2400"/>
              <a:buNone/>
            </a:pPr>
            <a:endParaRPr sz="2400" i="1" dirty="0">
              <a:solidFill>
                <a:srgbClr val="000000"/>
              </a:solidFill>
              <a:latin typeface="Arial"/>
              <a:ea typeface="Arial"/>
              <a:cs typeface="Arial"/>
              <a:sym typeface="Arial"/>
            </a:endParaRPr>
          </a:p>
          <a:p>
            <a:pPr marL="228600" lvl="0" indent="-76200" algn="l" rtl="0">
              <a:lnSpc>
                <a:spcPct val="100000"/>
              </a:lnSpc>
              <a:spcBef>
                <a:spcPts val="1000"/>
              </a:spcBef>
              <a:spcAft>
                <a:spcPts val="0"/>
              </a:spcAft>
              <a:buClr>
                <a:schemeClr val="dk1"/>
              </a:buClr>
              <a:buSzPts val="2400"/>
              <a:buNone/>
            </a:pPr>
            <a:endParaRPr sz="2400" dirty="0"/>
          </a:p>
        </p:txBody>
      </p:sp>
      <p:pic>
        <p:nvPicPr>
          <p:cNvPr id="541" name="Google Shape;541;p64"/>
          <p:cNvPicPr preferRelativeResize="0"/>
          <p:nvPr/>
        </p:nvPicPr>
        <p:blipFill rotWithShape="1">
          <a:blip r:embed="rId3">
            <a:alphaModFix/>
          </a:blip>
          <a:srcRect/>
          <a:stretch/>
        </p:blipFill>
        <p:spPr>
          <a:xfrm>
            <a:off x="3536496" y="3110526"/>
            <a:ext cx="5119008" cy="3407797"/>
          </a:xfrm>
          <a:prstGeom prst="rect">
            <a:avLst/>
          </a:prstGeom>
          <a:noFill/>
          <a:ln w="12700">
            <a:solidFill>
              <a:schemeClr val="tx1"/>
            </a:solidFill>
          </a:ln>
        </p:spPr>
      </p:pic>
      <p:sp>
        <p:nvSpPr>
          <p:cNvPr id="542" name="Google Shape;542;p64"/>
          <p:cNvSpPr txBox="1"/>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Problèmes de qualité des données </a:t>
            </a:r>
            <a:br>
              <a:rPr lang="fr-FR" sz="4400" dirty="0">
                <a:solidFill>
                  <a:schemeClr val="dk1"/>
                </a:solidFill>
                <a:latin typeface="Franklin Gothic Medium" panose="020B0603020102020204" pitchFamily="34" charset="0"/>
                <a:ea typeface="Libre Franklin Medium"/>
                <a:cs typeface="Libre Franklin Medium"/>
                <a:sym typeface="Libre Franklin Medium"/>
              </a:rPr>
            </a:br>
            <a:r>
              <a:rPr lang="fr-FR" sz="4400" dirty="0">
                <a:solidFill>
                  <a:schemeClr val="dk1"/>
                </a:solidFill>
                <a:latin typeface="Franklin Gothic Medium" panose="020B0603020102020204" pitchFamily="34" charset="0"/>
                <a:ea typeface="Libre Franklin Medium"/>
                <a:cs typeface="Libre Franklin Medium"/>
                <a:sym typeface="Libre Franklin Medium"/>
              </a:rPr>
              <a:t>et solutions</a:t>
            </a:r>
            <a:endParaRPr sz="4400" dirty="0">
              <a:solidFill>
                <a:schemeClr val="dk1"/>
              </a:solidFill>
              <a:latin typeface="Franklin Gothic Medium" panose="020B0603020102020204" pitchFamily="34" charset="0"/>
              <a:ea typeface="Libre Franklin Medium"/>
              <a:cs typeface="Libre Franklin Medium"/>
              <a:sym typeface="Libre Franklin Medium"/>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47"/>
        <p:cNvGrpSpPr/>
        <p:nvPr/>
      </p:nvGrpSpPr>
      <p:grpSpPr>
        <a:xfrm>
          <a:off x="0" y="0"/>
          <a:ext cx="0" cy="0"/>
          <a:chOff x="0" y="0"/>
          <a:chExt cx="0" cy="0"/>
        </a:xfrm>
      </p:grpSpPr>
      <p:sp>
        <p:nvSpPr>
          <p:cNvPr id="548" name="Google Shape;548;p6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rgbClr val="000000"/>
              </a:buClr>
              <a:buSzPts val="2800"/>
              <a:buFont typeface="Arial"/>
              <a:buChar char="•"/>
            </a:pPr>
            <a:r>
              <a:rPr lang="fr-FR" dirty="0"/>
              <a:t>Les données de haute qualité sont complètes, exactes et à temps </a:t>
            </a:r>
          </a:p>
          <a:p>
            <a:pPr marL="228600" lvl="0" indent="-228600" algn="l" rtl="0">
              <a:lnSpc>
                <a:spcPct val="100000"/>
              </a:lnSpc>
              <a:spcBef>
                <a:spcPts val="0"/>
              </a:spcBef>
              <a:spcAft>
                <a:spcPts val="0"/>
              </a:spcAft>
              <a:buClr>
                <a:srgbClr val="000000"/>
              </a:buClr>
              <a:buSzPts val="2800"/>
              <a:buFont typeface="Arial"/>
              <a:buChar char="•"/>
            </a:pPr>
            <a:r>
              <a:rPr lang="fr-FR" dirty="0"/>
              <a:t>La qualité des données affecte l'ensemble du système de surveillance de la santé publique</a:t>
            </a:r>
            <a:endParaRPr dirty="0"/>
          </a:p>
          <a:p>
            <a:pPr marL="228600" lvl="0" indent="-228600" algn="l" rtl="0">
              <a:lnSpc>
                <a:spcPct val="100000"/>
              </a:lnSpc>
              <a:spcBef>
                <a:spcPts val="1100"/>
              </a:spcBef>
              <a:spcAft>
                <a:spcPts val="0"/>
              </a:spcAft>
              <a:buClr>
                <a:srgbClr val="000000"/>
              </a:buClr>
              <a:buSzPts val="2800"/>
              <a:buFont typeface="Arial"/>
              <a:buChar char="•"/>
            </a:pPr>
            <a:r>
              <a:rPr lang="fr-FR" dirty="0"/>
              <a:t>De nombreux types d'erreurs ont un impact sur la qualité des données</a:t>
            </a:r>
            <a:endParaRPr dirty="0"/>
          </a:p>
          <a:p>
            <a:pPr marL="228600" lvl="0" indent="-228600" algn="l" rtl="0">
              <a:lnSpc>
                <a:spcPct val="100000"/>
              </a:lnSpc>
              <a:spcBef>
                <a:spcPts val="1100"/>
              </a:spcBef>
              <a:spcAft>
                <a:spcPts val="0"/>
              </a:spcAft>
              <a:buClr>
                <a:srgbClr val="000000"/>
              </a:buClr>
              <a:buSzPts val="2800"/>
              <a:buFont typeface="Arial"/>
              <a:buChar char="•"/>
            </a:pPr>
            <a:r>
              <a:rPr lang="fr-FR" dirty="0"/>
              <a:t>Améliorer la qualité des données grâce à </a:t>
            </a:r>
            <a:endParaRPr dirty="0"/>
          </a:p>
          <a:p>
            <a:pPr marL="1143000" lvl="2" indent="-228600" algn="l" rtl="0">
              <a:lnSpc>
                <a:spcPct val="100000"/>
              </a:lnSpc>
              <a:spcBef>
                <a:spcPts val="1100"/>
              </a:spcBef>
              <a:spcAft>
                <a:spcPts val="0"/>
              </a:spcAft>
              <a:buSzPts val="2400"/>
              <a:buFont typeface="Noto Sans Symbols"/>
              <a:buChar char="▪"/>
            </a:pPr>
            <a:r>
              <a:rPr lang="fr-FR" sz="2400" dirty="0"/>
              <a:t>L’utilisation de formulaires, de procédures et de termes normalisés </a:t>
            </a:r>
            <a:endParaRPr dirty="0"/>
          </a:p>
          <a:p>
            <a:pPr marL="1143000" lvl="2" indent="-228600" algn="l" rtl="0">
              <a:lnSpc>
                <a:spcPct val="100000"/>
              </a:lnSpc>
              <a:spcBef>
                <a:spcPts val="500"/>
              </a:spcBef>
              <a:spcAft>
                <a:spcPts val="0"/>
              </a:spcAft>
              <a:buSzPts val="2400"/>
              <a:buFont typeface="Noto Sans Symbols"/>
              <a:buChar char="▪"/>
            </a:pPr>
            <a:r>
              <a:rPr lang="fr-FR" sz="2400" dirty="0"/>
              <a:t>Des audits réguliers de la qualité des données</a:t>
            </a:r>
            <a:endParaRPr dirty="0"/>
          </a:p>
          <a:p>
            <a:pPr marL="1143000" lvl="2" indent="-228600" algn="l" rtl="0">
              <a:lnSpc>
                <a:spcPct val="100000"/>
              </a:lnSpc>
              <a:spcBef>
                <a:spcPts val="500"/>
              </a:spcBef>
              <a:spcAft>
                <a:spcPts val="0"/>
              </a:spcAft>
              <a:buSzPts val="2400"/>
              <a:buFont typeface="Noto Sans Symbols"/>
              <a:buChar char="▪"/>
            </a:pPr>
            <a:r>
              <a:rPr lang="fr-FR" sz="2400" dirty="0"/>
              <a:t>Un retour d'information pertinent</a:t>
            </a:r>
            <a:endParaRPr dirty="0"/>
          </a:p>
          <a:p>
            <a:pPr marL="0" lvl="0" indent="0" algn="l" rtl="0">
              <a:lnSpc>
                <a:spcPct val="100000"/>
              </a:lnSpc>
              <a:spcBef>
                <a:spcPts val="500"/>
              </a:spcBef>
              <a:spcAft>
                <a:spcPts val="0"/>
              </a:spcAft>
              <a:buClr>
                <a:schemeClr val="dk1"/>
              </a:buClr>
              <a:buSzPts val="2800"/>
              <a:buNone/>
            </a:pPr>
            <a:endParaRPr dirty="0"/>
          </a:p>
        </p:txBody>
      </p:sp>
      <p:sp>
        <p:nvSpPr>
          <p:cNvPr id="549" name="Google Shape;549;p6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400" dirty="0">
                <a:latin typeface="Franklin Gothic Medium" panose="020B0603020102020204" pitchFamily="34" charset="0"/>
              </a:rPr>
              <a:t>Résumé</a:t>
            </a:r>
            <a:endParaRPr dirty="0">
              <a:latin typeface="Franklin Gothic Medium" panose="020B060302010202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54"/>
        <p:cNvGrpSpPr/>
        <p:nvPr/>
      </p:nvGrpSpPr>
      <p:grpSpPr>
        <a:xfrm>
          <a:off x="0" y="0"/>
          <a:ext cx="0" cy="0"/>
          <a:chOff x="0" y="0"/>
          <a:chExt cx="0" cy="0"/>
        </a:xfrm>
      </p:grpSpPr>
      <p:sp>
        <p:nvSpPr>
          <p:cNvPr id="555" name="Google Shape;555;p66"/>
          <p:cNvSpPr txBox="1">
            <a:spLocks noGrp="1"/>
          </p:cNvSpPr>
          <p:nvPr>
            <p:ph type="body" idx="1"/>
          </p:nvPr>
        </p:nvSpPr>
        <p:spPr>
          <a:xfrm>
            <a:off x="838199" y="1478857"/>
            <a:ext cx="11177337" cy="4639309"/>
          </a:xfrm>
          <a:prstGeom prst="rect">
            <a:avLst/>
          </a:prstGeom>
          <a:noFill/>
          <a:ln>
            <a:noFill/>
          </a:ln>
        </p:spPr>
        <p:txBody>
          <a:bodyPr spcFirstLastPara="1" wrap="square" lIns="91425" tIns="45700" rIns="91425" bIns="45700" anchor="t" anchorCtr="0">
            <a:noAutofit/>
          </a:bodyPr>
          <a:lstStyle/>
          <a:p>
            <a:pPr marL="457200" lvl="0" indent="-457200" algn="l" rtl="0">
              <a:lnSpc>
                <a:spcPct val="100000"/>
              </a:lnSpc>
              <a:spcBef>
                <a:spcPts val="0"/>
              </a:spcBef>
              <a:spcAft>
                <a:spcPts val="0"/>
              </a:spcAft>
              <a:buClr>
                <a:srgbClr val="001402"/>
              </a:buClr>
              <a:buSzPts val="2800"/>
              <a:buFont typeface="Arial"/>
              <a:buChar char="•"/>
            </a:pPr>
            <a:r>
              <a:rPr lang="fr-FR" b="0" dirty="0"/>
              <a:t>Reconnaître les problèmes de qualité des données qui peuvent affecter les rapports de surveillance de la santé publique</a:t>
            </a:r>
            <a:endParaRPr dirty="0"/>
          </a:p>
          <a:p>
            <a:pPr marL="457200" lvl="0" indent="-457200" algn="l" rtl="0">
              <a:lnSpc>
                <a:spcPct val="100000"/>
              </a:lnSpc>
              <a:spcBef>
                <a:spcPts val="1000"/>
              </a:spcBef>
              <a:spcAft>
                <a:spcPts val="0"/>
              </a:spcAft>
              <a:buClr>
                <a:schemeClr val="dk1"/>
              </a:buClr>
              <a:buSzPts val="2800"/>
              <a:buFont typeface="Arial"/>
              <a:buChar char="•"/>
            </a:pPr>
            <a:r>
              <a:rPr lang="fr-FR" b="0" dirty="0"/>
              <a:t>Décrire les conséquences d'une mauvaise qualité des données</a:t>
            </a:r>
            <a:endParaRPr dirty="0"/>
          </a:p>
          <a:p>
            <a:pPr marL="457200" lvl="0" indent="-457200" algn="l" rtl="0">
              <a:lnSpc>
                <a:spcPct val="100000"/>
              </a:lnSpc>
              <a:spcBef>
                <a:spcPts val="1000"/>
              </a:spcBef>
              <a:spcAft>
                <a:spcPts val="0"/>
              </a:spcAft>
              <a:buClr>
                <a:schemeClr val="dk1"/>
              </a:buClr>
              <a:buSzPts val="2800"/>
              <a:buFont typeface="Arial"/>
              <a:buChar char="•"/>
            </a:pPr>
            <a:r>
              <a:rPr lang="fr-FR" b="0" dirty="0"/>
              <a:t>Expliquer les étapes nécessaires à la promotion d'une bonne qualité des données </a:t>
            </a:r>
            <a:endParaRPr dirty="0"/>
          </a:p>
        </p:txBody>
      </p:sp>
      <p:sp>
        <p:nvSpPr>
          <p:cNvPr id="556" name="Google Shape;556;p66"/>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Révision des objectifs</a:t>
            </a:r>
            <a:endParaRPr dirty="0">
              <a:latin typeface="Franklin Gothic Medium" panose="020B06030201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40"/>
          <p:cNvSpPr txBox="1">
            <a:spLocks noGrp="1"/>
          </p:cNvSpPr>
          <p:nvPr>
            <p:ph type="body" idx="1"/>
          </p:nvPr>
        </p:nvSpPr>
        <p:spPr>
          <a:xfrm>
            <a:off x="838199" y="1478857"/>
            <a:ext cx="10888579"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Font typeface="Arial"/>
              <a:buNone/>
            </a:pPr>
            <a:r>
              <a:rPr lang="fr-FR" dirty="0"/>
              <a:t>À la fin de cette leçon, vous pourrez :</a:t>
            </a:r>
            <a:endParaRPr dirty="0"/>
          </a:p>
          <a:p>
            <a:pPr marL="457200" lvl="0" indent="-457200" algn="l" rtl="0">
              <a:lnSpc>
                <a:spcPct val="100000"/>
              </a:lnSpc>
              <a:spcBef>
                <a:spcPts val="1000"/>
              </a:spcBef>
              <a:spcAft>
                <a:spcPts val="0"/>
              </a:spcAft>
              <a:buClr>
                <a:srgbClr val="001402"/>
              </a:buClr>
              <a:buSzPts val="2800"/>
              <a:buFont typeface="Arial"/>
              <a:buChar char="•"/>
            </a:pPr>
            <a:r>
              <a:rPr lang="fr-FR" b="0" dirty="0"/>
              <a:t>Reconnaître les problèmes de qualité des données qui peuvent affecter les rapports de surveillance de la santé publique</a:t>
            </a:r>
            <a:endParaRPr dirty="0"/>
          </a:p>
          <a:p>
            <a:pPr marL="457200" lvl="0" indent="-457200" algn="l" rtl="0">
              <a:lnSpc>
                <a:spcPct val="100000"/>
              </a:lnSpc>
              <a:spcBef>
                <a:spcPts val="1000"/>
              </a:spcBef>
              <a:spcAft>
                <a:spcPts val="0"/>
              </a:spcAft>
              <a:buClr>
                <a:schemeClr val="dk1"/>
              </a:buClr>
              <a:buSzPts val="2800"/>
              <a:buFont typeface="Arial"/>
              <a:buChar char="•"/>
            </a:pPr>
            <a:r>
              <a:rPr lang="fr-FR" b="0" dirty="0"/>
              <a:t>Décrire les conséquences d'une mauvaise qualité des données</a:t>
            </a:r>
            <a:endParaRPr dirty="0"/>
          </a:p>
          <a:p>
            <a:pPr marL="457200" lvl="0" indent="-457200" algn="l" rtl="0">
              <a:lnSpc>
                <a:spcPct val="100000"/>
              </a:lnSpc>
              <a:spcBef>
                <a:spcPts val="1000"/>
              </a:spcBef>
              <a:spcAft>
                <a:spcPts val="0"/>
              </a:spcAft>
              <a:buClr>
                <a:schemeClr val="dk1"/>
              </a:buClr>
              <a:buSzPts val="2800"/>
              <a:buFont typeface="Arial"/>
              <a:buChar char="•"/>
            </a:pPr>
            <a:r>
              <a:rPr lang="fr-FR" b="0" dirty="0"/>
              <a:t>Expliquer les étapes nécessaires à la promotion d'une bonne qualité des données </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41"/>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400" dirty="0">
                <a:latin typeface="Franklin Gothic Medium" panose="020B0603020102020204" pitchFamily="34" charset="0"/>
              </a:rPr>
              <a:t>Qualité des données</a:t>
            </a:r>
            <a:endParaRPr dirty="0">
              <a:latin typeface="Franklin Gothic Medium" panose="020B0603020102020204" pitchFamily="34" charset="0"/>
            </a:endParaRPr>
          </a:p>
        </p:txBody>
      </p:sp>
      <p:sp>
        <p:nvSpPr>
          <p:cNvPr id="310" name="Google Shape;310;p41"/>
          <p:cNvSpPr txBox="1"/>
          <p:nvPr/>
        </p:nvSpPr>
        <p:spPr>
          <a:xfrm>
            <a:off x="6676141" y="3115168"/>
            <a:ext cx="3914274"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800" dirty="0">
                <a:solidFill>
                  <a:srgbClr val="000000"/>
                </a:solidFill>
                <a:latin typeface="Arial"/>
                <a:ea typeface="Arial"/>
                <a:cs typeface="Arial"/>
                <a:sym typeface="Arial"/>
              </a:rPr>
              <a:t>Qu'est-ce que la qualité des données ?   </a:t>
            </a:r>
            <a:endParaRPr dirty="0"/>
          </a:p>
        </p:txBody>
      </p:sp>
      <p:pic>
        <p:nvPicPr>
          <p:cNvPr id="311" name="Google Shape;311;p41" descr="A picture containing text, indoor, desk, cluttered&#10;&#10;Description automatically generated"/>
          <p:cNvPicPr preferRelativeResize="0"/>
          <p:nvPr/>
        </p:nvPicPr>
        <p:blipFill rotWithShape="1">
          <a:blip r:embed="rId3">
            <a:alphaModFix/>
          </a:blip>
          <a:srcRect/>
          <a:stretch/>
        </p:blipFill>
        <p:spPr>
          <a:xfrm>
            <a:off x="1242935" y="1476950"/>
            <a:ext cx="4603230" cy="4603230"/>
          </a:xfrm>
          <a:prstGeom prst="rect">
            <a:avLst/>
          </a:prstGeom>
          <a:noFill/>
          <a:ln w="12700">
            <a:solidFill>
              <a:schemeClr val="tx1"/>
            </a:solid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42"/>
          <p:cNvSpPr txBox="1">
            <a:spLocks noGrp="1"/>
          </p:cNvSpPr>
          <p:nvPr>
            <p:ph type="title"/>
          </p:nvPr>
        </p:nvSpPr>
        <p:spPr>
          <a:xfrm>
            <a:off x="838200" y="447675"/>
            <a:ext cx="9752215" cy="800100"/>
          </a:xfrm>
          <a:prstGeom prst="rect">
            <a:avLst/>
          </a:prstGeom>
          <a:solidFill>
            <a:srgbClr val="E7C2F6"/>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00000"/>
              </a:buClr>
              <a:buSzPts val="4400"/>
              <a:buFont typeface="Libre Franklin Medium"/>
              <a:buNone/>
            </a:pPr>
            <a:r>
              <a:rPr lang="fr-FR" sz="4400" b="0" i="0" u="none" strike="noStrike" cap="none" dirty="0">
                <a:solidFill>
                  <a:srgbClr val="000000"/>
                </a:solidFill>
                <a:latin typeface="Franklin Gothic Medium" panose="020B0603020102020204" pitchFamily="34" charset="0"/>
                <a:sym typeface="Libre Franklin Medium"/>
              </a:rPr>
              <a:t>Réponse sur la qualité des données</a:t>
            </a:r>
            <a:endParaRPr dirty="0">
              <a:latin typeface="Franklin Gothic Medium" panose="020B0603020102020204" pitchFamily="34" charset="0"/>
            </a:endParaRPr>
          </a:p>
        </p:txBody>
      </p:sp>
      <p:sp>
        <p:nvSpPr>
          <p:cNvPr id="318" name="Google Shape;318;p4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ctr" anchorCtr="0">
            <a:noAutofit/>
          </a:bodyPr>
          <a:lstStyle/>
          <a:p>
            <a:pPr marL="228600" lvl="0" indent="-228600" algn="l" rtl="0">
              <a:lnSpc>
                <a:spcPct val="100000"/>
              </a:lnSpc>
              <a:spcBef>
                <a:spcPts val="0"/>
              </a:spcBef>
              <a:spcAft>
                <a:spcPts val="0"/>
              </a:spcAft>
              <a:buClr>
                <a:srgbClr val="000000"/>
              </a:buClr>
              <a:buSzPts val="2800"/>
              <a:buChar char="•"/>
            </a:pPr>
            <a:r>
              <a:rPr lang="fr-FR" sz="2800" dirty="0">
                <a:solidFill>
                  <a:srgbClr val="000000"/>
                </a:solidFill>
                <a:latin typeface="Arial"/>
                <a:ea typeface="Arial"/>
                <a:cs typeface="Arial"/>
                <a:sym typeface="Arial"/>
              </a:rPr>
              <a:t>Le niveau d'exactitude et d</a:t>
            </a:r>
            <a:r>
              <a:rPr lang="fr-FR" dirty="0">
                <a:solidFill>
                  <a:srgbClr val="000000"/>
                </a:solidFill>
              </a:rPr>
              <a:t>e complétude</a:t>
            </a:r>
            <a:r>
              <a:rPr lang="fr-FR" sz="2800" dirty="0">
                <a:solidFill>
                  <a:srgbClr val="000000"/>
                </a:solidFill>
                <a:latin typeface="Arial"/>
                <a:ea typeface="Arial"/>
                <a:cs typeface="Arial"/>
                <a:sym typeface="Arial"/>
              </a:rPr>
              <a:t> des données d'un ensemble de données</a:t>
            </a:r>
            <a:endParaRPr dirty="0"/>
          </a:p>
          <a:p>
            <a:pPr marL="685800" lvl="1" indent="-228600" algn="l" rtl="0">
              <a:lnSpc>
                <a:spcPct val="100000"/>
              </a:lnSpc>
              <a:spcBef>
                <a:spcPts val="1000"/>
              </a:spcBef>
              <a:spcAft>
                <a:spcPts val="0"/>
              </a:spcAft>
              <a:buSzPts val="2400"/>
              <a:buChar char="▪"/>
            </a:pPr>
            <a:r>
              <a:rPr lang="fr-FR" dirty="0">
                <a:solidFill>
                  <a:srgbClr val="000000"/>
                </a:solidFill>
                <a:latin typeface="Arial"/>
                <a:ea typeface="Arial"/>
                <a:cs typeface="Arial"/>
                <a:sym typeface="Arial"/>
              </a:rPr>
              <a:t>Les données reflètent-elles fidèlement la réalité, de sorte qu'elles servent l'objectif visé ?</a:t>
            </a:r>
            <a:endParaRPr dirty="0"/>
          </a:p>
          <a:p>
            <a:pPr marL="685800" lvl="1" indent="-228600" algn="l" rtl="0">
              <a:lnSpc>
                <a:spcPct val="100000"/>
              </a:lnSpc>
              <a:spcBef>
                <a:spcPts val="1000"/>
              </a:spcBef>
              <a:spcAft>
                <a:spcPts val="0"/>
              </a:spcAft>
              <a:buSzPts val="2400"/>
              <a:buChar char="▪"/>
            </a:pPr>
            <a:r>
              <a:rPr lang="fr-FR" dirty="0">
                <a:solidFill>
                  <a:srgbClr val="000000"/>
                </a:solidFill>
                <a:latin typeface="Arial"/>
                <a:ea typeface="Arial"/>
                <a:cs typeface="Arial"/>
                <a:sym typeface="Arial"/>
              </a:rPr>
              <a:t>Des données de haute qualité sont plus susceptibles de conduire à une meilleure prise de décision et à une meilleure planification</a:t>
            </a:r>
            <a:endParaRPr dirty="0"/>
          </a:p>
          <a:p>
            <a:pPr marL="0" lvl="0" indent="0" algn="l" rtl="0">
              <a:lnSpc>
                <a:spcPct val="100000"/>
              </a:lnSpc>
              <a:spcBef>
                <a:spcPts val="1000"/>
              </a:spcBef>
              <a:spcAft>
                <a:spcPts val="0"/>
              </a:spcAft>
              <a:buClr>
                <a:schemeClr val="dk1"/>
              </a:buClr>
              <a:buSzPts val="2800"/>
              <a:buNone/>
            </a:pPr>
            <a:endParaRPr sz="2800" dirty="0">
              <a:solidFill>
                <a:srgbClr val="000000"/>
              </a:solidFill>
              <a:latin typeface="Arial"/>
              <a:ea typeface="Arial"/>
              <a:cs typeface="Arial"/>
              <a:sym typeface="Arial"/>
            </a:endParaRPr>
          </a:p>
          <a:p>
            <a:pPr marL="228600" lvl="0" indent="-50800" algn="l" rtl="0">
              <a:lnSpc>
                <a:spcPct val="100000"/>
              </a:lnSpc>
              <a:spcBef>
                <a:spcPts val="1000"/>
              </a:spcBef>
              <a:spcAft>
                <a:spcPts val="0"/>
              </a:spcAft>
              <a:buClr>
                <a:schemeClr val="dk1"/>
              </a:buClr>
              <a:buSzPts val="2800"/>
              <a:buNone/>
            </a:pP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43"/>
          <p:cNvSpPr txBox="1">
            <a:spLocks noGrp="1"/>
          </p:cNvSpPr>
          <p:nvPr>
            <p:ph type="title"/>
          </p:nvPr>
        </p:nvSpPr>
        <p:spPr>
          <a:xfrm>
            <a:off x="838199" y="0"/>
            <a:ext cx="8775139"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Exemples de problèmes de qualité </a:t>
            </a:r>
            <a:br>
              <a:rPr lang="fr-FR" dirty="0">
                <a:latin typeface="Franklin Gothic Medium" panose="020B0603020102020204" pitchFamily="34" charset="0"/>
              </a:rPr>
            </a:br>
            <a:r>
              <a:rPr lang="fr-FR" dirty="0">
                <a:latin typeface="Franklin Gothic Medium" panose="020B0603020102020204" pitchFamily="34" charset="0"/>
              </a:rPr>
              <a:t>des données</a:t>
            </a:r>
            <a:endParaRPr dirty="0">
              <a:latin typeface="Franklin Gothic Medium" panose="020B0603020102020204" pitchFamily="34" charset="0"/>
            </a:endParaRPr>
          </a:p>
        </p:txBody>
      </p:sp>
      <p:sp>
        <p:nvSpPr>
          <p:cNvPr id="325" name="Google Shape;325;p43"/>
          <p:cNvSpPr/>
          <p:nvPr/>
        </p:nvSpPr>
        <p:spPr>
          <a:xfrm>
            <a:off x="1292706" y="1629155"/>
            <a:ext cx="4800600" cy="3643551"/>
          </a:xfrm>
          <a:prstGeom prst="roundRect">
            <a:avLst>
              <a:gd name="adj" fmla="val 16667"/>
            </a:avLst>
          </a:prstGeom>
          <a:solidFill>
            <a:schemeClr val="lt1"/>
          </a:solidFill>
          <a:ln w="88900" cap="flat" cmpd="sng">
            <a:solidFill>
              <a:srgbClr val="00953A"/>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2800" b="1">
                <a:solidFill>
                  <a:schemeClr val="dk1"/>
                </a:solidFill>
                <a:latin typeface="Arial"/>
                <a:ea typeface="Arial"/>
                <a:cs typeface="Arial"/>
                <a:sym typeface="Arial"/>
              </a:rPr>
              <a:t>Dossiers individuels</a:t>
            </a:r>
            <a:endParaRPr/>
          </a:p>
          <a:p>
            <a:pPr marL="0" marR="0" lvl="0" indent="0" algn="ctr" rtl="0">
              <a:spcBef>
                <a:spcPts val="0"/>
              </a:spcBef>
              <a:spcAft>
                <a:spcPts val="0"/>
              </a:spcAft>
              <a:buNone/>
            </a:pPr>
            <a:endParaRPr sz="1600" b="1">
              <a:solidFill>
                <a:schemeClr val="dk1"/>
              </a:solidFill>
              <a:latin typeface="Arial"/>
              <a:ea typeface="Arial"/>
              <a:cs typeface="Arial"/>
              <a:sym typeface="Arial"/>
            </a:endParaRPr>
          </a:p>
          <a:p>
            <a:pPr marL="342900" marR="0" lvl="0" indent="-342900" algn="l" rtl="0">
              <a:spcBef>
                <a:spcPts val="0"/>
              </a:spcBef>
              <a:spcAft>
                <a:spcPts val="0"/>
              </a:spcAft>
              <a:buClr>
                <a:schemeClr val="dk1"/>
              </a:buClr>
              <a:buSzPts val="2800"/>
              <a:buFont typeface="Arial"/>
              <a:buChar char="•"/>
            </a:pPr>
            <a:r>
              <a:rPr lang="fr-FR" sz="2800">
                <a:solidFill>
                  <a:schemeClr val="dk1"/>
                </a:solidFill>
                <a:latin typeface="Arial"/>
                <a:ea typeface="Arial"/>
                <a:cs typeface="Arial"/>
                <a:sym typeface="Arial"/>
              </a:rPr>
              <a:t>Données manquantes</a:t>
            </a:r>
            <a:endParaRPr/>
          </a:p>
          <a:p>
            <a:pPr marL="342900" marR="0" lvl="0" indent="-342900" algn="l" rtl="0">
              <a:spcBef>
                <a:spcPts val="0"/>
              </a:spcBef>
              <a:spcAft>
                <a:spcPts val="0"/>
              </a:spcAft>
              <a:buClr>
                <a:schemeClr val="dk1"/>
              </a:buClr>
              <a:buSzPts val="2800"/>
              <a:buFont typeface="Arial"/>
              <a:buChar char="•"/>
            </a:pPr>
            <a:r>
              <a:rPr lang="fr-FR" sz="2800">
                <a:solidFill>
                  <a:schemeClr val="dk1"/>
                </a:solidFill>
                <a:latin typeface="Arial"/>
                <a:ea typeface="Arial"/>
                <a:cs typeface="Arial"/>
                <a:sym typeface="Arial"/>
              </a:rPr>
              <a:t>Données incorrectes</a:t>
            </a:r>
            <a:endParaRPr/>
          </a:p>
          <a:p>
            <a:pPr marL="342900" marR="0" lvl="0" indent="-342900" algn="l" rtl="0">
              <a:spcBef>
                <a:spcPts val="0"/>
              </a:spcBef>
              <a:spcAft>
                <a:spcPts val="0"/>
              </a:spcAft>
              <a:buClr>
                <a:schemeClr val="dk1"/>
              </a:buClr>
              <a:buSzPts val="2800"/>
              <a:buFont typeface="Arial"/>
              <a:buChar char="•"/>
            </a:pPr>
            <a:r>
              <a:rPr lang="fr-FR" sz="2800">
                <a:solidFill>
                  <a:schemeClr val="dk1"/>
                </a:solidFill>
                <a:latin typeface="Arial"/>
                <a:ea typeface="Arial"/>
                <a:cs typeface="Arial"/>
                <a:sym typeface="Arial"/>
              </a:rPr>
              <a:t>Données illisibles</a:t>
            </a:r>
            <a:endParaRPr/>
          </a:p>
          <a:p>
            <a:pPr marL="342900" marR="0" lvl="0" indent="-165100" algn="l" rtl="0">
              <a:spcBef>
                <a:spcPts val="0"/>
              </a:spcBef>
              <a:spcAft>
                <a:spcPts val="0"/>
              </a:spcAft>
              <a:buClr>
                <a:schemeClr val="dk1"/>
              </a:buClr>
              <a:buSzPts val="2800"/>
              <a:buFont typeface="Arial"/>
              <a:buNone/>
            </a:pPr>
            <a:endParaRPr sz="2800" b="1">
              <a:solidFill>
                <a:schemeClr val="dk1"/>
              </a:solidFill>
              <a:latin typeface="Arial"/>
              <a:ea typeface="Arial"/>
              <a:cs typeface="Arial"/>
              <a:sym typeface="Arial"/>
            </a:endParaRPr>
          </a:p>
          <a:p>
            <a:pPr marL="342900" marR="0" lvl="0" indent="-165100" algn="l" rtl="0">
              <a:spcBef>
                <a:spcPts val="0"/>
              </a:spcBef>
              <a:spcAft>
                <a:spcPts val="0"/>
              </a:spcAft>
              <a:buClr>
                <a:schemeClr val="dk1"/>
              </a:buClr>
              <a:buSzPts val="2800"/>
              <a:buFont typeface="Arial"/>
              <a:buNone/>
            </a:pPr>
            <a:endParaRPr sz="2800" b="1">
              <a:solidFill>
                <a:schemeClr val="dk1"/>
              </a:solidFill>
              <a:latin typeface="Arial"/>
              <a:ea typeface="Arial"/>
              <a:cs typeface="Arial"/>
              <a:sym typeface="Arial"/>
            </a:endParaRPr>
          </a:p>
          <a:p>
            <a:pPr marL="342900" marR="0" lvl="0" indent="-190500" algn="l" rtl="0">
              <a:spcBef>
                <a:spcPts val="0"/>
              </a:spcBef>
              <a:spcAft>
                <a:spcPts val="0"/>
              </a:spcAft>
              <a:buClr>
                <a:schemeClr val="dk1"/>
              </a:buClr>
              <a:buSzPts val="2400"/>
              <a:buFont typeface="Arial"/>
              <a:buNone/>
            </a:pPr>
            <a:endParaRPr sz="2400" b="1">
              <a:solidFill>
                <a:schemeClr val="dk1"/>
              </a:solidFill>
              <a:latin typeface="Arial"/>
              <a:ea typeface="Arial"/>
              <a:cs typeface="Arial"/>
              <a:sym typeface="Arial"/>
            </a:endParaRPr>
          </a:p>
        </p:txBody>
      </p:sp>
      <p:sp>
        <p:nvSpPr>
          <p:cNvPr id="326" name="Google Shape;326;p43"/>
          <p:cNvSpPr/>
          <p:nvPr/>
        </p:nvSpPr>
        <p:spPr>
          <a:xfrm>
            <a:off x="6327295" y="1629154"/>
            <a:ext cx="4801915" cy="3643551"/>
          </a:xfrm>
          <a:prstGeom prst="roundRect">
            <a:avLst>
              <a:gd name="adj" fmla="val 16667"/>
            </a:avLst>
          </a:prstGeom>
          <a:solidFill>
            <a:schemeClr val="lt1"/>
          </a:solidFill>
          <a:ln w="88900" cap="flat" cmpd="sng">
            <a:solidFill>
              <a:srgbClr val="0065A4"/>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None/>
            </a:pPr>
            <a:r>
              <a:rPr lang="fr-FR" sz="2800" b="1">
                <a:solidFill>
                  <a:schemeClr val="dk1"/>
                </a:solidFill>
                <a:latin typeface="Arial"/>
                <a:ea typeface="Arial"/>
                <a:cs typeface="Arial"/>
                <a:sym typeface="Arial"/>
              </a:rPr>
              <a:t>Systèmes de données</a:t>
            </a:r>
            <a:endParaRPr/>
          </a:p>
          <a:p>
            <a:pPr marL="0" marR="0" lvl="0" indent="0" algn="ctr" rtl="0">
              <a:lnSpc>
                <a:spcPct val="90000"/>
              </a:lnSpc>
              <a:spcBef>
                <a:spcPts val="0"/>
              </a:spcBef>
              <a:spcAft>
                <a:spcPts val="0"/>
              </a:spcAft>
              <a:buNone/>
            </a:pPr>
            <a:endParaRPr sz="2400" b="1">
              <a:solidFill>
                <a:schemeClr val="dk1"/>
              </a:solidFill>
              <a:latin typeface="Arial"/>
              <a:ea typeface="Arial"/>
              <a:cs typeface="Arial"/>
              <a:sym typeface="Arial"/>
            </a:endParaRPr>
          </a:p>
          <a:p>
            <a:pPr marL="342900" marR="0" lvl="0" indent="-342900" algn="l" rtl="0">
              <a:lnSpc>
                <a:spcPct val="90000"/>
              </a:lnSpc>
              <a:spcBef>
                <a:spcPts val="0"/>
              </a:spcBef>
              <a:spcAft>
                <a:spcPts val="0"/>
              </a:spcAft>
              <a:buClr>
                <a:schemeClr val="dk1"/>
              </a:buClr>
              <a:buSzPts val="2800"/>
              <a:buFont typeface="Arial"/>
              <a:buChar char="•"/>
            </a:pPr>
            <a:r>
              <a:rPr lang="fr-FR" sz="2800">
                <a:solidFill>
                  <a:schemeClr val="dk1"/>
                </a:solidFill>
                <a:latin typeface="Arial"/>
                <a:ea typeface="Arial"/>
                <a:cs typeface="Arial"/>
                <a:sym typeface="Arial"/>
              </a:rPr>
              <a:t>Dossiers retardés</a:t>
            </a:r>
            <a:endParaRPr/>
          </a:p>
          <a:p>
            <a:pPr marL="342900" marR="0" lvl="0" indent="-342900" algn="l" rtl="0">
              <a:lnSpc>
                <a:spcPct val="90000"/>
              </a:lnSpc>
              <a:spcBef>
                <a:spcPts val="0"/>
              </a:spcBef>
              <a:spcAft>
                <a:spcPts val="0"/>
              </a:spcAft>
              <a:buClr>
                <a:schemeClr val="dk1"/>
              </a:buClr>
              <a:buSzPts val="2800"/>
              <a:buFont typeface="Arial"/>
              <a:buChar char="•"/>
            </a:pPr>
            <a:r>
              <a:rPr lang="fr-FR" sz="2800">
                <a:solidFill>
                  <a:schemeClr val="dk1"/>
                </a:solidFill>
                <a:latin typeface="Arial"/>
                <a:ea typeface="Arial"/>
                <a:cs typeface="Arial"/>
                <a:sym typeface="Arial"/>
              </a:rPr>
              <a:t>Dossiers manquants</a:t>
            </a:r>
            <a:endParaRPr/>
          </a:p>
          <a:p>
            <a:pPr marL="342900" marR="0" lvl="0" indent="-342900" algn="l" rtl="0">
              <a:lnSpc>
                <a:spcPct val="90000"/>
              </a:lnSpc>
              <a:spcBef>
                <a:spcPts val="0"/>
              </a:spcBef>
              <a:spcAft>
                <a:spcPts val="0"/>
              </a:spcAft>
              <a:buClr>
                <a:schemeClr val="dk1"/>
              </a:buClr>
              <a:buSzPts val="2800"/>
              <a:buFont typeface="Arial"/>
              <a:buChar char="•"/>
            </a:pPr>
            <a:r>
              <a:rPr lang="fr-FR" sz="2800">
                <a:solidFill>
                  <a:schemeClr val="dk1"/>
                </a:solidFill>
                <a:latin typeface="Arial"/>
                <a:ea typeface="Arial"/>
                <a:cs typeface="Arial"/>
                <a:sym typeface="Arial"/>
              </a:rPr>
              <a:t>Enregistrements</a:t>
            </a:r>
            <a:r>
              <a:rPr lang="fr-FR" sz="2800">
                <a:solidFill>
                  <a:schemeClr val="dk1"/>
                </a:solidFill>
              </a:rPr>
              <a:t> dupliqués</a:t>
            </a:r>
            <a:endParaRPr/>
          </a:p>
          <a:p>
            <a:pPr marL="342900" marR="0" lvl="0" indent="-342900" algn="l" rtl="0">
              <a:lnSpc>
                <a:spcPct val="90000"/>
              </a:lnSpc>
              <a:spcBef>
                <a:spcPts val="0"/>
              </a:spcBef>
              <a:spcAft>
                <a:spcPts val="0"/>
              </a:spcAft>
              <a:buClr>
                <a:schemeClr val="dk1"/>
              </a:buClr>
              <a:buSzPts val="2800"/>
              <a:buFont typeface="Arial"/>
              <a:buChar char="•"/>
            </a:pPr>
            <a:r>
              <a:rPr lang="fr-FR" sz="2800">
                <a:solidFill>
                  <a:schemeClr val="dk1"/>
                </a:solidFill>
                <a:latin typeface="Arial"/>
                <a:ea typeface="Arial"/>
                <a:cs typeface="Arial"/>
                <a:sym typeface="Arial"/>
              </a:rPr>
              <a:t>Systèmes d'information incompatibles</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45"/>
          <p:cNvSpPr txBox="1">
            <a:spLocks noGrp="1"/>
          </p:cNvSpPr>
          <p:nvPr>
            <p:ph type="title"/>
          </p:nvPr>
        </p:nvSpPr>
        <p:spPr>
          <a:xfrm>
            <a:off x="838200" y="0"/>
            <a:ext cx="9942095"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400" dirty="0">
                <a:latin typeface="Franklin Gothic Medium" panose="020B0603020102020204" pitchFamily="34" charset="0"/>
              </a:rPr>
              <a:t>Types courants d'erreurs de saisie </a:t>
            </a:r>
            <a:br>
              <a:rPr lang="fr-FR" sz="4400" dirty="0">
                <a:latin typeface="Franklin Gothic Medium" panose="020B0603020102020204" pitchFamily="34" charset="0"/>
              </a:rPr>
            </a:br>
            <a:r>
              <a:rPr lang="fr-FR" sz="4400" dirty="0">
                <a:latin typeface="Franklin Gothic Medium" panose="020B0603020102020204" pitchFamily="34" charset="0"/>
              </a:rPr>
              <a:t>des données</a:t>
            </a:r>
            <a:endParaRPr sz="4400" dirty="0">
              <a:latin typeface="Franklin Gothic Medium" panose="020B0603020102020204" pitchFamily="34" charset="0"/>
            </a:endParaRPr>
          </a:p>
        </p:txBody>
      </p:sp>
      <p:graphicFrame>
        <p:nvGraphicFramePr>
          <p:cNvPr id="338" name="Google Shape;338;p45"/>
          <p:cNvGraphicFramePr/>
          <p:nvPr>
            <p:extLst>
              <p:ext uri="{D42A27DB-BD31-4B8C-83A1-F6EECF244321}">
                <p14:modId xmlns:p14="http://schemas.microsoft.com/office/powerpoint/2010/main" val="3940817193"/>
              </p:ext>
            </p:extLst>
          </p:nvPr>
        </p:nvGraphicFramePr>
        <p:xfrm>
          <a:off x="838200" y="1736223"/>
          <a:ext cx="10927814" cy="4114850"/>
        </p:xfrm>
        <a:graphic>
          <a:graphicData uri="http://schemas.openxmlformats.org/drawingml/2006/table">
            <a:tbl>
              <a:tblPr firstRow="1" bandRow="1">
                <a:noFill/>
                <a:tableStyleId>{AEC33E16-27A1-4379-AB56-2B1DB0225065}</a:tableStyleId>
              </a:tblPr>
              <a:tblGrid>
                <a:gridCol w="4427863">
                  <a:extLst>
                    <a:ext uri="{9D8B030D-6E8A-4147-A177-3AD203B41FA5}">
                      <a16:colId xmlns:a16="http://schemas.microsoft.com/office/drawing/2014/main" val="20000"/>
                    </a:ext>
                  </a:extLst>
                </a:gridCol>
                <a:gridCol w="6499951">
                  <a:extLst>
                    <a:ext uri="{9D8B030D-6E8A-4147-A177-3AD203B41FA5}">
                      <a16:colId xmlns:a16="http://schemas.microsoft.com/office/drawing/2014/main" val="20001"/>
                    </a:ext>
                  </a:extLst>
                </a:gridCol>
              </a:tblGrid>
              <a:tr h="548650">
                <a:tc>
                  <a:txBody>
                    <a:bodyPr/>
                    <a:lstStyle/>
                    <a:p>
                      <a:pPr marL="0" marR="0" lvl="0" indent="0" algn="ctr" rtl="0">
                        <a:spcBef>
                          <a:spcPts val="0"/>
                        </a:spcBef>
                        <a:spcAft>
                          <a:spcPts val="0"/>
                        </a:spcAft>
                        <a:buNone/>
                      </a:pPr>
                      <a:r>
                        <a:rPr lang="fr-FR" sz="2000" u="none" strike="noStrike" cap="none">
                          <a:solidFill>
                            <a:schemeClr val="dk1"/>
                          </a:solidFill>
                        </a:rPr>
                        <a:t>Type d'erreur</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000" u="none" strike="noStrike" cap="none" dirty="0">
                          <a:solidFill>
                            <a:schemeClr val="dk1"/>
                          </a:solidFill>
                        </a:rPr>
                        <a:t>Exemple</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548650">
                <a:tc>
                  <a:txBody>
                    <a:bodyPr/>
                    <a:lstStyle/>
                    <a:p>
                      <a:pPr marL="0" marR="0" lvl="0" indent="0" algn="l" rtl="0">
                        <a:spcBef>
                          <a:spcPts val="0"/>
                        </a:spcBef>
                        <a:spcAft>
                          <a:spcPts val="0"/>
                        </a:spcAft>
                        <a:buNone/>
                      </a:pPr>
                      <a:r>
                        <a:rPr lang="fr-FR" sz="2000" u="none" strike="noStrike" cap="none"/>
                        <a:t>Transposition</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r>
                        <a:rPr lang="fr-FR" sz="2000" dirty="0"/>
                        <a:t>« 39</a:t>
                      </a:r>
                      <a:r>
                        <a:rPr lang="fr-FR" sz="2000" b="0" dirty="0">
                          <a:solidFill>
                            <a:schemeClr val="dk1"/>
                          </a:solidFill>
                        </a:rPr>
                        <a:t> » saisi comme « 93 »</a:t>
                      </a:r>
                      <a:endParaRPr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548650">
                <a:tc>
                  <a:txBody>
                    <a:bodyPr/>
                    <a:lstStyle/>
                    <a:p>
                      <a:pPr marL="0" marR="0" lvl="0" indent="0" algn="l" rtl="0">
                        <a:spcBef>
                          <a:spcPts val="0"/>
                        </a:spcBef>
                        <a:spcAft>
                          <a:spcPts val="0"/>
                        </a:spcAft>
                        <a:buNone/>
                      </a:pPr>
                      <a:r>
                        <a:rPr lang="fr-FR" sz="2000"/>
                        <a:t>Transcription</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l" rtl="0">
                        <a:spcBef>
                          <a:spcPts val="0"/>
                        </a:spcBef>
                        <a:spcAft>
                          <a:spcPts val="0"/>
                        </a:spcAft>
                        <a:buNone/>
                      </a:pPr>
                      <a:r>
                        <a:rPr lang="fr-FR" sz="2000" dirty="0"/>
                        <a:t>« 325 » saisi comme « 35 »</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02"/>
                  </a:ext>
                </a:extLst>
              </a:tr>
              <a:tr h="548650">
                <a:tc>
                  <a:txBody>
                    <a:bodyPr/>
                    <a:lstStyle/>
                    <a:p>
                      <a:pPr marL="0" marR="0" lvl="0" indent="0" algn="l" rtl="0">
                        <a:spcBef>
                          <a:spcPts val="0"/>
                        </a:spcBef>
                        <a:spcAft>
                          <a:spcPts val="0"/>
                        </a:spcAft>
                        <a:buNone/>
                      </a:pPr>
                      <a:r>
                        <a:rPr lang="fr-FR" sz="2000"/>
                        <a:t>Copie</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r>
                        <a:rPr lang="fr-FR" sz="2000" dirty="0"/>
                        <a:t>Le nombre « 0 » est saisi comme la lettre « O »</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548650">
                <a:tc>
                  <a:txBody>
                    <a:bodyPr/>
                    <a:lstStyle/>
                    <a:p>
                      <a:pPr marL="0" marR="0" lvl="0" indent="0" algn="l" rtl="0">
                        <a:spcBef>
                          <a:spcPts val="0"/>
                        </a:spcBef>
                        <a:spcAft>
                          <a:spcPts val="0"/>
                        </a:spcAft>
                        <a:buNone/>
                      </a:pPr>
                      <a:r>
                        <a:rPr lang="fr-FR" sz="2000"/>
                        <a:t>Codage</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l" rtl="0">
                        <a:spcBef>
                          <a:spcPts val="0"/>
                        </a:spcBef>
                        <a:spcAft>
                          <a:spcPts val="0"/>
                        </a:spcAft>
                        <a:buNone/>
                      </a:pPr>
                      <a:r>
                        <a:rPr lang="fr-FR" sz="2000" dirty="0"/>
                        <a:t>« 1 » (Oui) codé comme « 2 » (Non)</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04"/>
                  </a:ext>
                </a:extLst>
              </a:tr>
              <a:tr h="548650">
                <a:tc>
                  <a:txBody>
                    <a:bodyPr/>
                    <a:lstStyle/>
                    <a:p>
                      <a:pPr marL="0" marR="0" lvl="0" indent="0" algn="l" rtl="0">
                        <a:spcBef>
                          <a:spcPts val="0"/>
                        </a:spcBef>
                        <a:spcAft>
                          <a:spcPts val="0"/>
                        </a:spcAft>
                        <a:buNone/>
                      </a:pPr>
                      <a:r>
                        <a:rPr lang="fr-FR" sz="2000"/>
                        <a:t>Discordance</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r>
                        <a:rPr lang="fr-FR" sz="2000"/>
                        <a:t>Date de décès avant la date de naissance</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822950">
                <a:tc>
                  <a:txBody>
                    <a:bodyPr/>
                    <a:lstStyle/>
                    <a:p>
                      <a:pPr marL="0" marR="0" lvl="0" indent="0" algn="l" rtl="0">
                        <a:spcBef>
                          <a:spcPts val="0"/>
                        </a:spcBef>
                        <a:spcAft>
                          <a:spcPts val="0"/>
                        </a:spcAft>
                        <a:buNone/>
                      </a:pPr>
                      <a:r>
                        <a:rPr lang="fr-FR" sz="2000" dirty="0"/>
                        <a:t>Étendue</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l" rtl="0">
                        <a:spcBef>
                          <a:spcPts val="0"/>
                        </a:spcBef>
                        <a:spcAft>
                          <a:spcPts val="0"/>
                        </a:spcAft>
                        <a:buNone/>
                      </a:pPr>
                      <a:r>
                        <a:rPr lang="fr-FR" sz="2000" dirty="0"/>
                        <a:t>Données saisies en dehors de la plage : </a:t>
                      </a:r>
                      <a:endParaRPr dirty="0"/>
                    </a:p>
                    <a:p>
                      <a:pPr marL="0" marR="0" lvl="0" indent="0" algn="l" rtl="0">
                        <a:spcBef>
                          <a:spcPts val="0"/>
                        </a:spcBef>
                        <a:spcAft>
                          <a:spcPts val="0"/>
                        </a:spcAft>
                        <a:buNone/>
                      </a:pPr>
                      <a:r>
                        <a:rPr lang="fr-FR" sz="2000" dirty="0"/>
                        <a:t>1 = Femme, 2 = Homme (« 3 » saisi)</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06"/>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grpSp>
        <p:nvGrpSpPr>
          <p:cNvPr id="11" name="Group 10">
            <a:extLst>
              <a:ext uri="{FF2B5EF4-FFF2-40B4-BE49-F238E27FC236}">
                <a16:creationId xmlns:a16="http://schemas.microsoft.com/office/drawing/2014/main" id="{0BECC75A-3C6D-6C52-6EAF-F72D80704847}"/>
              </a:ext>
            </a:extLst>
          </p:cNvPr>
          <p:cNvGrpSpPr/>
          <p:nvPr/>
        </p:nvGrpSpPr>
        <p:grpSpPr>
          <a:xfrm>
            <a:off x="281753" y="1581150"/>
            <a:ext cx="9845700" cy="2511879"/>
            <a:chOff x="281753" y="1581150"/>
            <a:chExt cx="9845700" cy="2511879"/>
          </a:xfrm>
        </p:grpSpPr>
        <p:pic>
          <p:nvPicPr>
            <p:cNvPr id="7" name="Picture 6">
              <a:extLst>
                <a:ext uri="{FF2B5EF4-FFF2-40B4-BE49-F238E27FC236}">
                  <a16:creationId xmlns:a16="http://schemas.microsoft.com/office/drawing/2014/main" id="{5EF26DF5-A5C0-7610-8EB3-12DAD27D51DF}"/>
                </a:ext>
              </a:extLst>
            </p:cNvPr>
            <p:cNvPicPr>
              <a:picLocks noChangeAspect="1"/>
            </p:cNvPicPr>
            <p:nvPr/>
          </p:nvPicPr>
          <p:blipFill>
            <a:blip r:embed="rId3"/>
            <a:stretch>
              <a:fillRect/>
            </a:stretch>
          </p:blipFill>
          <p:spPr>
            <a:xfrm>
              <a:off x="2961031" y="1581150"/>
              <a:ext cx="7166422" cy="1923341"/>
            </a:xfrm>
            <a:prstGeom prst="rect">
              <a:avLst/>
            </a:prstGeom>
          </p:spPr>
        </p:pic>
        <p:sp>
          <p:nvSpPr>
            <p:cNvPr id="346" name="Google Shape;346;p46"/>
            <p:cNvSpPr txBox="1"/>
            <p:nvPr/>
          </p:nvSpPr>
          <p:spPr>
            <a:xfrm>
              <a:off x="281753" y="1733049"/>
              <a:ext cx="1584434" cy="1323439"/>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600" b="1" dirty="0">
                  <a:solidFill>
                    <a:schemeClr val="dk1"/>
                  </a:solidFill>
                  <a:latin typeface="Arial"/>
                  <a:ea typeface="Arial"/>
                  <a:cs typeface="Arial"/>
                  <a:sym typeface="Arial"/>
                </a:rPr>
                <a:t>Formulaire de déclaration sur papier au centre de santé</a:t>
              </a:r>
              <a:endParaRPr dirty="0"/>
            </a:p>
          </p:txBody>
        </p:sp>
        <p:sp>
          <p:nvSpPr>
            <p:cNvPr id="348" name="Google Shape;348;p46"/>
            <p:cNvSpPr/>
            <p:nvPr/>
          </p:nvSpPr>
          <p:spPr>
            <a:xfrm>
              <a:off x="3140764" y="2259956"/>
              <a:ext cx="6986687" cy="635622"/>
            </a:xfrm>
            <a:prstGeom prst="roundRect">
              <a:avLst>
                <a:gd name="adj" fmla="val 16667"/>
              </a:avLst>
            </a:prstGeom>
            <a:noFill/>
            <a:ln w="149225" cap="flat" cmpd="sng">
              <a:solidFill>
                <a:srgbClr val="F7941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49" name="Google Shape;349;p46"/>
            <p:cNvCxnSpPr>
              <a:cxnSpLocks/>
            </p:cNvCxnSpPr>
            <p:nvPr/>
          </p:nvCxnSpPr>
          <p:spPr>
            <a:xfrm>
              <a:off x="9722532" y="2895578"/>
              <a:ext cx="0" cy="1197451"/>
            </a:xfrm>
            <a:prstGeom prst="straightConnector1">
              <a:avLst/>
            </a:prstGeom>
            <a:noFill/>
            <a:ln w="200025" cap="flat" cmpd="sng">
              <a:solidFill>
                <a:srgbClr val="F7941D"/>
              </a:solidFill>
              <a:prstDash val="solid"/>
              <a:miter lim="800000"/>
              <a:headEnd type="none" w="sm" len="sm"/>
              <a:tailEnd type="triangle" w="med" len="med"/>
            </a:ln>
          </p:spPr>
        </p:cxnSp>
      </p:grpSp>
      <p:graphicFrame>
        <p:nvGraphicFramePr>
          <p:cNvPr id="350" name="Google Shape;350;p46"/>
          <p:cNvGraphicFramePr/>
          <p:nvPr>
            <p:extLst>
              <p:ext uri="{D42A27DB-BD31-4B8C-83A1-F6EECF244321}">
                <p14:modId xmlns:p14="http://schemas.microsoft.com/office/powerpoint/2010/main" val="301980860"/>
              </p:ext>
            </p:extLst>
          </p:nvPr>
        </p:nvGraphicFramePr>
        <p:xfrm>
          <a:off x="1258846" y="4184298"/>
          <a:ext cx="10515575" cy="1686590"/>
        </p:xfrm>
        <a:graphic>
          <a:graphicData uri="http://schemas.openxmlformats.org/drawingml/2006/table">
            <a:tbl>
              <a:tblPr firstRow="1" bandRow="1">
                <a:noFill/>
                <a:tableStyleId>{0756C427-3553-4915-806E-A3AC52AAE59E}</a:tableStyleId>
              </a:tblPr>
              <a:tblGrid>
                <a:gridCol w="1502225">
                  <a:extLst>
                    <a:ext uri="{9D8B030D-6E8A-4147-A177-3AD203B41FA5}">
                      <a16:colId xmlns:a16="http://schemas.microsoft.com/office/drawing/2014/main" val="20000"/>
                    </a:ext>
                  </a:extLst>
                </a:gridCol>
                <a:gridCol w="1502225">
                  <a:extLst>
                    <a:ext uri="{9D8B030D-6E8A-4147-A177-3AD203B41FA5}">
                      <a16:colId xmlns:a16="http://schemas.microsoft.com/office/drawing/2014/main" val="20001"/>
                    </a:ext>
                  </a:extLst>
                </a:gridCol>
                <a:gridCol w="1502225">
                  <a:extLst>
                    <a:ext uri="{9D8B030D-6E8A-4147-A177-3AD203B41FA5}">
                      <a16:colId xmlns:a16="http://schemas.microsoft.com/office/drawing/2014/main" val="20002"/>
                    </a:ext>
                  </a:extLst>
                </a:gridCol>
                <a:gridCol w="1502225">
                  <a:extLst>
                    <a:ext uri="{9D8B030D-6E8A-4147-A177-3AD203B41FA5}">
                      <a16:colId xmlns:a16="http://schemas.microsoft.com/office/drawing/2014/main" val="20003"/>
                    </a:ext>
                  </a:extLst>
                </a:gridCol>
                <a:gridCol w="1502225">
                  <a:extLst>
                    <a:ext uri="{9D8B030D-6E8A-4147-A177-3AD203B41FA5}">
                      <a16:colId xmlns:a16="http://schemas.microsoft.com/office/drawing/2014/main" val="20004"/>
                    </a:ext>
                  </a:extLst>
                </a:gridCol>
                <a:gridCol w="1502225">
                  <a:extLst>
                    <a:ext uri="{9D8B030D-6E8A-4147-A177-3AD203B41FA5}">
                      <a16:colId xmlns:a16="http://schemas.microsoft.com/office/drawing/2014/main" val="20005"/>
                    </a:ext>
                  </a:extLst>
                </a:gridCol>
                <a:gridCol w="1502225">
                  <a:extLst>
                    <a:ext uri="{9D8B030D-6E8A-4147-A177-3AD203B41FA5}">
                      <a16:colId xmlns:a16="http://schemas.microsoft.com/office/drawing/2014/main" val="20006"/>
                    </a:ext>
                  </a:extLst>
                </a:gridCol>
              </a:tblGrid>
              <a:tr h="370850">
                <a:tc>
                  <a:txBody>
                    <a:bodyPr/>
                    <a:lstStyle/>
                    <a:p>
                      <a:pPr marL="0" marR="0" lvl="0" indent="0" algn="ctr" rtl="0">
                        <a:spcBef>
                          <a:spcPts val="0"/>
                        </a:spcBef>
                        <a:spcAft>
                          <a:spcPts val="0"/>
                        </a:spcAft>
                        <a:buNone/>
                      </a:pPr>
                      <a:r>
                        <a:rPr lang="fr-FR" sz="1400" b="1">
                          <a:solidFill>
                            <a:schemeClr val="dk1"/>
                          </a:solidFill>
                        </a:rPr>
                        <a:t>Période / Données</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400" b="1" dirty="0">
                          <a:solidFill>
                            <a:schemeClr val="dk1"/>
                          </a:solidFill>
                        </a:rPr>
                        <a:t>108-6 tétanos (âge&gt;28 jours) Moins de 5 ans, cas, homme</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400" b="1" dirty="0">
                          <a:solidFill>
                            <a:schemeClr val="dk1"/>
                          </a:solidFill>
                        </a:rPr>
                        <a:t>108-6 tétanos (âge&gt;28 jours) Moins de 5 ans, cas, femme</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400" b="1" dirty="0">
                          <a:solidFill>
                            <a:schemeClr val="dk1"/>
                          </a:solidFill>
                        </a:rPr>
                        <a:t>108-6 tétanos (âge&gt;28 jours) Moins de 5 ans, décès, homme</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400" b="1" dirty="0">
                          <a:solidFill>
                            <a:schemeClr val="dk1"/>
                          </a:solidFill>
                        </a:rPr>
                        <a:t>108-6 tétanos (âge&gt;28 jours) Moins de 5 ans, décès, femme</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400" b="1" dirty="0">
                          <a:solidFill>
                            <a:schemeClr val="dk1"/>
                          </a:solidFill>
                        </a:rPr>
                        <a:t>108-6 tétanos (âge&gt;28 jours) 5 ans et plus, cas, homme</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400" b="1" dirty="0">
                          <a:solidFill>
                            <a:schemeClr val="dk1"/>
                          </a:solidFill>
                        </a:rPr>
                        <a:t>108-6 tétanos (âge&gt;28 jours) 5 ans et plus, cas, femme</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r>
                        <a:rPr lang="fr-FR" sz="1400" b="1" dirty="0"/>
                        <a:t>Janvier 2025</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r" rtl="0">
                        <a:spcBef>
                          <a:spcPts val="0"/>
                        </a:spcBef>
                        <a:spcAft>
                          <a:spcPts val="0"/>
                        </a:spcAft>
                        <a:buNone/>
                      </a:pPr>
                      <a:r>
                        <a:rPr lang="fr-FR" sz="1400"/>
                        <a:t>8</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0" marR="0" lvl="0" indent="0" algn="r" rtl="0">
                        <a:spcBef>
                          <a:spcPts val="0"/>
                        </a:spcBef>
                        <a:spcAft>
                          <a:spcPts val="0"/>
                        </a:spcAft>
                        <a:buNone/>
                      </a:pPr>
                      <a:r>
                        <a:rPr lang="fr-FR" sz="1400"/>
                        <a:t>25</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r>
                        <a:rPr lang="fr-FR" sz="1400" b="1"/>
                        <a:t>Total</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l" rtl="0">
                        <a:spcBef>
                          <a:spcPts val="0"/>
                        </a:spcBef>
                        <a:spcAft>
                          <a:spcPts val="0"/>
                        </a:spcAft>
                        <a:buNone/>
                      </a:pP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l" rtl="0">
                        <a:spcBef>
                          <a:spcPts val="0"/>
                        </a:spcBef>
                        <a:spcAft>
                          <a:spcPts val="0"/>
                        </a:spcAft>
                        <a:buNone/>
                      </a:pP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l" rtl="0">
                        <a:spcBef>
                          <a:spcPts val="0"/>
                        </a:spcBef>
                        <a:spcAft>
                          <a:spcPts val="0"/>
                        </a:spcAft>
                        <a:buNone/>
                      </a:pPr>
                      <a:endParaRPr sz="12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l" rtl="0">
                        <a:spcBef>
                          <a:spcPts val="0"/>
                        </a:spcBef>
                        <a:spcAft>
                          <a:spcPts val="0"/>
                        </a:spcAft>
                        <a:buNone/>
                      </a:pPr>
                      <a:endParaRPr sz="120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r" rtl="0">
                        <a:spcBef>
                          <a:spcPts val="0"/>
                        </a:spcBef>
                        <a:spcAft>
                          <a:spcPts val="0"/>
                        </a:spcAft>
                        <a:buNone/>
                      </a:pPr>
                      <a:r>
                        <a:rPr lang="fr-FR" sz="1400"/>
                        <a:t>8</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r" rtl="0">
                        <a:spcBef>
                          <a:spcPts val="0"/>
                        </a:spcBef>
                        <a:spcAft>
                          <a:spcPts val="0"/>
                        </a:spcAft>
                        <a:buNone/>
                      </a:pPr>
                      <a:r>
                        <a:rPr lang="fr-FR" sz="1400" dirty="0"/>
                        <a:t>25</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02"/>
                  </a:ext>
                </a:extLst>
              </a:tr>
            </a:tbl>
          </a:graphicData>
        </a:graphic>
      </p:graphicFrame>
      <p:sp>
        <p:nvSpPr>
          <p:cNvPr id="351" name="Google Shape;351;p46"/>
          <p:cNvSpPr txBox="1">
            <a:spLocks noGrp="1"/>
          </p:cNvSpPr>
          <p:nvPr>
            <p:ph type="body" idx="2"/>
          </p:nvPr>
        </p:nvSpPr>
        <p:spPr>
          <a:xfrm>
            <a:off x="1491916" y="6487140"/>
            <a:ext cx="8077268" cy="175497"/>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fr-FR" dirty="0"/>
              <a:t>Casey RM. Examen de la surveillance du tétanos dans &lt;le pays X&gt;, 2017. SIE TMS, 13 février 2018.</a:t>
            </a:r>
            <a:endParaRPr dirty="0"/>
          </a:p>
          <a:p>
            <a:pPr marL="0" lvl="0" indent="0" algn="r" rtl="0">
              <a:lnSpc>
                <a:spcPct val="90000"/>
              </a:lnSpc>
              <a:spcBef>
                <a:spcPts val="1000"/>
              </a:spcBef>
              <a:spcAft>
                <a:spcPts val="0"/>
              </a:spcAft>
              <a:buClr>
                <a:schemeClr val="dk1"/>
              </a:buClr>
              <a:buSzPts val="1200"/>
              <a:buNone/>
            </a:pPr>
            <a:endParaRPr dirty="0"/>
          </a:p>
        </p:txBody>
      </p:sp>
      <p:sp>
        <p:nvSpPr>
          <p:cNvPr id="352" name="Google Shape;352;p46"/>
          <p:cNvSpPr/>
          <p:nvPr/>
        </p:nvSpPr>
        <p:spPr>
          <a:xfrm>
            <a:off x="8767841" y="4183297"/>
            <a:ext cx="2998072" cy="1709546"/>
          </a:xfrm>
          <a:prstGeom prst="rect">
            <a:avLst/>
          </a:prstGeom>
          <a:noFill/>
          <a:ln w="57150" cap="flat" cmpd="sng">
            <a:solidFill>
              <a:srgbClr val="FF99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endParaRPr sz="1800">
              <a:solidFill>
                <a:schemeClr val="dk1"/>
              </a:solidFill>
              <a:latin typeface="Arial"/>
              <a:ea typeface="Arial"/>
              <a:cs typeface="Arial"/>
              <a:sym typeface="Arial"/>
            </a:endParaRPr>
          </a:p>
        </p:txBody>
      </p:sp>
      <p:sp>
        <p:nvSpPr>
          <p:cNvPr id="353" name="Google Shape;353;p46"/>
          <p:cNvSpPr txBox="1"/>
          <p:nvPr/>
        </p:nvSpPr>
        <p:spPr>
          <a:xfrm>
            <a:off x="104100" y="4576994"/>
            <a:ext cx="1091682" cy="1077218"/>
          </a:xfrm>
          <a:prstGeom prst="rect">
            <a:avLst/>
          </a:prstGeom>
          <a:noFill/>
          <a:ln>
            <a:noFill/>
          </a:ln>
        </p:spPr>
        <p:txBody>
          <a:bodyPr spcFirstLastPara="1" wrap="square" lIns="91425" tIns="45700" rIns="91425" bIns="45700" anchor="t" anchorCtr="0">
            <a:spAutoFit/>
          </a:bodyPr>
          <a:lstStyle/>
          <a:p>
            <a:pPr lvl="0" algn="ctr"/>
            <a:r>
              <a:rPr lang="fr-FR" sz="1600" b="1" dirty="0">
                <a:solidFill>
                  <a:schemeClr val="dk1"/>
                </a:solidFill>
              </a:rPr>
              <a:t>Données de tétanos</a:t>
            </a:r>
            <a:br>
              <a:rPr lang="fr-FR" sz="1600" b="1" dirty="0">
                <a:solidFill>
                  <a:schemeClr val="dk1"/>
                </a:solidFill>
              </a:rPr>
            </a:br>
            <a:r>
              <a:rPr lang="fr-FR" sz="1600" b="1" dirty="0">
                <a:solidFill>
                  <a:schemeClr val="dk1"/>
                </a:solidFill>
              </a:rPr>
              <a:t>(DHIS2)</a:t>
            </a:r>
            <a:endParaRPr dirty="0"/>
          </a:p>
        </p:txBody>
      </p:sp>
      <p:sp>
        <p:nvSpPr>
          <p:cNvPr id="355" name="Google Shape;355;p46"/>
          <p:cNvSpPr txBox="1"/>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Véritable épidémie ou pas ?</a:t>
            </a:r>
            <a:endParaRPr sz="4400" dirty="0">
              <a:solidFill>
                <a:schemeClr val="dk1"/>
              </a:solidFill>
              <a:latin typeface="Franklin Gothic Medium" panose="020B0603020102020204" pitchFamily="34" charset="0"/>
              <a:ea typeface="Libre Franklin Medium"/>
              <a:cs typeface="Libre Franklin Medium"/>
              <a:sym typeface="Libre Franklin Medium"/>
            </a:endParaRPr>
          </a:p>
        </p:txBody>
      </p:sp>
      <p:sp>
        <p:nvSpPr>
          <p:cNvPr id="344" name="Google Shape;344;p46"/>
          <p:cNvSpPr/>
          <p:nvPr/>
        </p:nvSpPr>
        <p:spPr>
          <a:xfrm>
            <a:off x="218661" y="1402649"/>
            <a:ext cx="10991291" cy="270902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afterEffect">
                                  <p:stCondLst>
                                    <p:cond delay="0"/>
                                  </p:stCondLst>
                                  <p:childTnLst>
                                    <p:set>
                                      <p:cBhvr>
                                        <p:cTn id="6" dur="1" fill="hold">
                                          <p:stCondLst>
                                            <p:cond delay="0"/>
                                          </p:stCondLst>
                                        </p:cTn>
                                        <p:tgtEl>
                                          <p:spTgt spid="34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4" grpId="0" animBg="1"/>
    </p:bldLst>
  </p:timing>
</p:sld>
</file>

<file path=ppt/theme/theme1.xml><?xml version="1.0" encoding="utf-8"?>
<a:theme xmlns:a="http://schemas.openxmlformats.org/drawingml/2006/main" name="4.A.01.01_FETPF3.0_PPT_Theme_French_2024_11_25">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bb9bf150f5f4c3e4586b1db79c7db240">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0b79479a1b04779b18bbda5c464a46e3"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ForReference xmlns="52ff0146-47b4-4d51-8c1c-03266fcd63a2">false</ForReference>
    <lcf76f155ced4ddcb4097134ff3c332f xmlns="52ff0146-47b4-4d51-8c1c-03266fcd63a2">
      <Terms xmlns="http://schemas.microsoft.com/office/infopath/2007/PartnerControls"/>
    </lcf76f155ced4ddcb4097134ff3c332f>
    <TaxCatchAll xmlns="cd03f174-a395-49eb-8ee9-8d943e22f40d" xsi:nil="true"/>
  </documentManagement>
</p:properties>
</file>

<file path=customXml/itemProps1.xml><?xml version="1.0" encoding="utf-8"?>
<ds:datastoreItem xmlns:ds="http://schemas.openxmlformats.org/officeDocument/2006/customXml" ds:itemID="{7F1138D8-D091-4F46-8ABD-BCE5BC12AF9B}">
  <ds:schemaRefs>
    <ds:schemaRef ds:uri="http://schemas.microsoft.com/sharepoint/v3/contenttype/forms"/>
  </ds:schemaRefs>
</ds:datastoreItem>
</file>

<file path=customXml/itemProps2.xml><?xml version="1.0" encoding="utf-8"?>
<ds:datastoreItem xmlns:ds="http://schemas.openxmlformats.org/officeDocument/2006/customXml" ds:itemID="{D61AD4BC-0DA3-4167-9971-840E3BEF96B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ff0146-47b4-4d51-8c1c-03266fcd63a2"/>
    <ds:schemaRef ds:uri="cd03f174-a395-49eb-8ee9-8d943e22f4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00FB7F8-B238-474C-AFD2-C0FBEA1F0277}">
  <ds:schemaRefs>
    <ds:schemaRef ds:uri="http://www.w3.org/XML/1998/namespace"/>
    <ds:schemaRef ds:uri="http://schemas.microsoft.com/office/2006/documentManagement/types"/>
    <ds:schemaRef ds:uri="52ff0146-47b4-4d51-8c1c-03266fcd63a2"/>
    <ds:schemaRef ds:uri="http://schemas.openxmlformats.org/package/2006/metadata/core-properties"/>
    <ds:schemaRef ds:uri="http://purl.org/dc/dcmitype/"/>
    <ds:schemaRef ds:uri="http://purl.org/dc/terms/"/>
    <ds:schemaRef ds:uri="http://purl.org/dc/elements/1.1/"/>
    <ds:schemaRef ds:uri="http://schemas.microsoft.com/office/2006/metadata/properties"/>
    <ds:schemaRef ds:uri="http://schemas.microsoft.com/office/infopath/2007/PartnerControls"/>
    <ds:schemaRef ds:uri="cd03f174-a395-49eb-8ee9-8d943e22f40d"/>
  </ds:schemaRefs>
</ds:datastoreItem>
</file>

<file path=docProps/app.xml><?xml version="1.0" encoding="utf-8"?>
<Properties xmlns="http://schemas.openxmlformats.org/officeDocument/2006/extended-properties" xmlns:vt="http://schemas.openxmlformats.org/officeDocument/2006/docPropsVTypes">
  <TotalTime>555</TotalTime>
  <Words>7786</Words>
  <Application>Microsoft Office PowerPoint</Application>
  <PresentationFormat>Widescreen</PresentationFormat>
  <Paragraphs>1660</Paragraphs>
  <Slides>29</Slides>
  <Notes>29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29</vt:i4>
      </vt:variant>
    </vt:vector>
  </HeadingPairs>
  <TitlesOfParts>
    <vt:vector size="39" baseType="lpstr">
      <vt:lpstr>Aptos</vt:lpstr>
      <vt:lpstr>Arial</vt:lpstr>
      <vt:lpstr>Calibri</vt:lpstr>
      <vt:lpstr>Courier New</vt:lpstr>
      <vt:lpstr>Franklin Gothic Medium</vt:lpstr>
      <vt:lpstr>Libre Franklin Medium</vt:lpstr>
      <vt:lpstr>Noto Sans Symbols</vt:lpstr>
      <vt:lpstr>Times New Roman</vt:lpstr>
      <vt:lpstr>Wingdings</vt:lpstr>
      <vt:lpstr>4.A.01.01_FETPF3.0_PPT_Theme_French_2024_11_25</vt:lpstr>
      <vt:lpstr>PowerPoint Presentation</vt:lpstr>
      <vt:lpstr>PowerPoint Presentation</vt:lpstr>
      <vt:lpstr>PowerPoint Presentation</vt:lpstr>
      <vt:lpstr>Qualité des données</vt:lpstr>
      <vt:lpstr>Réponse sur la qualité des données</vt:lpstr>
      <vt:lpstr>Exemples de problèmes de qualité  des données</vt:lpstr>
      <vt:lpstr>PowerPoint Presentation</vt:lpstr>
      <vt:lpstr>Types courants d'erreurs de saisie  des données</vt:lpstr>
      <vt:lpstr>PowerPoint Presentation</vt:lpstr>
      <vt:lpstr>Évaluer la qualité des données (1/2)</vt:lpstr>
      <vt:lpstr>Évaluer la qualité des données (2/2)</vt:lpstr>
      <vt:lpstr>Évaluer la qualité des données Réponse</vt:lpstr>
      <vt:lpstr>Causes de la mauvaise qualité des données</vt:lpstr>
      <vt:lpstr>Impact de la mauvaise qualité des données de surveillance</vt:lpstr>
      <vt:lpstr>PowerPoint Presentation</vt:lpstr>
      <vt:lpstr>PowerPoint Presentation</vt:lpstr>
      <vt:lpstr>Étapes à suivre pour promouvoir la qualité des données</vt:lpstr>
      <vt:lpstr>Promouvoir la qualité grâce au  retour d'information</vt:lpstr>
      <vt:lpstr>Exemple : Plusieurs semaines</vt:lpstr>
      <vt:lpstr>Utiliser le retour d'information pour améliorer la qualité des données</vt:lpstr>
      <vt:lpstr>Retour d'information constructif sur les sites qui rapportent</vt:lpstr>
      <vt:lpstr>Le retour d'information fonctionne !</vt:lpstr>
      <vt:lpstr>Impact du FETP-PL —  Rapports ponctuels du Bénin : 37%</vt:lpstr>
      <vt:lpstr>Impact FETP-PL —  Rapports ponctuels du Bénin : 37% à 79%</vt:lpstr>
      <vt:lpstr>FETP-PL Impact — Rapports ponctuels du Bénin : 37% à 89% en 3 mois</vt:lpstr>
      <vt:lpstr>Systèmes de surveillance Une Seule Santé </vt:lpstr>
      <vt:lpstr>PowerPoint Presentation</vt:lpstr>
      <vt:lpstr>Résumé</vt:lpstr>
      <vt:lpstr>Révision des objectifs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Baskerville, Kristin (CDC/GHC/DGHP)</dc:creator>
  <cp:lastModifiedBy>Baskerville, Kristin (CDC/GHC/DGHP)</cp:lastModifiedBy>
  <cp:revision>19</cp:revision>
  <cp:lastPrinted>2025-11-21T18:08:49Z</cp:lastPrinted>
  <dcterms:modified xsi:type="dcterms:W3CDTF">2025-11-21T18:11:42Z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b94a7b8-f06c-4dfe-bdcc-9b548fd58c31_Enabled">
    <vt:lpwstr>true</vt:lpwstr>
  </property>
  <property fmtid="{D5CDD505-2E9C-101B-9397-08002B2CF9AE}" pid="3" name="MSIP_Label_7b94a7b8-f06c-4dfe-bdcc-9b548fd58c31_SetDate">
    <vt:lpwstr>2025-02-05T15:45:57Z</vt:lpwstr>
  </property>
  <property fmtid="{D5CDD505-2E9C-101B-9397-08002B2CF9AE}" pid="4" name="MSIP_Label_7b94a7b8-f06c-4dfe-bdcc-9b548fd58c31_Method">
    <vt:lpwstr>Privileged</vt:lpwstr>
  </property>
  <property fmtid="{D5CDD505-2E9C-101B-9397-08002B2CF9AE}" pid="5" name="MSIP_Label_7b94a7b8-f06c-4dfe-bdcc-9b548fd58c31_Name">
    <vt:lpwstr>7b94a7b8-f06c-4dfe-bdcc-9b548fd58c31</vt:lpwstr>
  </property>
  <property fmtid="{D5CDD505-2E9C-101B-9397-08002B2CF9AE}" pid="6" name="MSIP_Label_7b94a7b8-f06c-4dfe-bdcc-9b548fd58c31_SiteId">
    <vt:lpwstr>9ce70869-60db-44fd-abe8-d2767077fc8f</vt:lpwstr>
  </property>
  <property fmtid="{D5CDD505-2E9C-101B-9397-08002B2CF9AE}" pid="7" name="MSIP_Label_7b94a7b8-f06c-4dfe-bdcc-9b548fd58c31_ActionId">
    <vt:lpwstr>77fea2cb-51af-42ef-a2f6-7c229d797e14</vt:lpwstr>
  </property>
  <property fmtid="{D5CDD505-2E9C-101B-9397-08002B2CF9AE}" pid="8" name="MSIP_Label_7b94a7b8-f06c-4dfe-bdcc-9b548fd58c31_ContentBits">
    <vt:lpwstr>0</vt:lpwstr>
  </property>
  <property fmtid="{D5CDD505-2E9C-101B-9397-08002B2CF9AE}" pid="9" name="ContentTypeId">
    <vt:lpwstr>0x010100BB263BB87ED693489DF545C68D111AB5</vt:lpwstr>
  </property>
  <property fmtid="{D5CDD505-2E9C-101B-9397-08002B2CF9AE}" pid="10" name="MediaServiceImageTags">
    <vt:lpwstr/>
  </property>
</Properties>
</file>